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9" r:id="rId4"/>
    <p:sldMasterId id="214748368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</p:sldIdLst>
  <p:sldSz cy="5143500" cx="9144000"/>
  <p:notesSz cx="6858000" cy="9144000"/>
  <p:embeddedFontLst>
    <p:embeddedFont>
      <p:font typeface="Economica"/>
      <p:regular r:id="rId48"/>
      <p:bold r:id="rId49"/>
      <p:italic r:id="rId50"/>
      <p:boldItalic r:id="rId51"/>
    </p:embeddedFont>
    <p:embeddedFont>
      <p:font typeface="Lato"/>
      <p:regular r:id="rId52"/>
      <p:bold r:id="rId53"/>
      <p:italic r:id="rId54"/>
      <p:boldItalic r:id="rId55"/>
    </p:embeddedFont>
    <p:embeddedFont>
      <p:font typeface="Helvetica Neue"/>
      <p:regular r:id="rId56"/>
      <p:bold r:id="rId57"/>
      <p:italic r:id="rId58"/>
      <p:boldItalic r:id="rId59"/>
    </p:embeddedFont>
    <p:embeddedFont>
      <p:font typeface="Gill Sans"/>
      <p:regular r:id="rId60"/>
      <p:bold r:id="rId61"/>
    </p:embeddedFont>
    <p:embeddedFont>
      <p:font typeface="Open Sans"/>
      <p:regular r:id="rId62"/>
      <p:bold r:id="rId63"/>
      <p:italic r:id="rId64"/>
      <p:boldItalic r:id="rId6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8CDF5A47-1AA5-417A-83E1-1E1DC122F794}">
  <a:tblStyle styleId="{8CDF5A47-1AA5-417A-83E1-1E1DC122F794}" styleName="Table_0"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BF5"/>
          </a:solidFill>
        </a:fill>
      </a:tcStyle>
    </a:wholeTbl>
    <a:band1H>
      <a:tcTxStyle/>
      <a:tcStyle>
        <a:fill>
          <a:solidFill>
            <a:srgbClr val="CDD4EA"/>
          </a:solidFill>
        </a:fill>
      </a:tcStyle>
    </a:band1H>
    <a:band2H>
      <a:tcTxStyle/>
    </a:band2H>
    <a:band1V>
      <a:tcTxStyle/>
      <a:tcStyle>
        <a:fill>
          <a:solidFill>
            <a:srgbClr val="CDD4EA"/>
          </a:solidFill>
        </a:fill>
      </a:tcStyle>
    </a:band1V>
    <a:band2V>
      <a:tcTxStyle/>
    </a:band2V>
    <a:lastCol>
      <a:tcTxStyle b="on" i="off">
        <a:font>
          <a:latin typeface="Calibri"/>
          <a:ea typeface="Calibri"/>
          <a:cs typeface="Calibri"/>
        </a:font>
        <a:srgbClr val="FFFFFF"/>
      </a:tcTxStyle>
      <a:tcStyle>
        <a:fill>
          <a:solidFill>
            <a:srgbClr val="4472C4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fill>
          <a:solidFill>
            <a:srgbClr val="4472C4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top>
            <a:ln cap="flat" cmpd="sng" w="38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rgbClr val="4472C4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bottom>
            <a:ln cap="flat" cmpd="sng" w="38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rgbClr val="4472C4"/>
          </a:solidFill>
        </a:fill>
      </a:tcStyle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font" Target="fonts/Economica-regular.fntdata"/><Relationship Id="rId47" Type="http://schemas.openxmlformats.org/officeDocument/2006/relationships/slide" Target="slides/slide41.xml"/><Relationship Id="rId49" Type="http://schemas.openxmlformats.org/officeDocument/2006/relationships/font" Target="fonts/Economica-bold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font" Target="fonts/OpenSans-regular.fntdata"/><Relationship Id="rId61" Type="http://schemas.openxmlformats.org/officeDocument/2006/relationships/font" Target="fonts/GillSans-bold.fntdata"/><Relationship Id="rId20" Type="http://schemas.openxmlformats.org/officeDocument/2006/relationships/slide" Target="slides/slide14.xml"/><Relationship Id="rId64" Type="http://schemas.openxmlformats.org/officeDocument/2006/relationships/font" Target="fonts/OpenSans-italic.fntdata"/><Relationship Id="rId63" Type="http://schemas.openxmlformats.org/officeDocument/2006/relationships/font" Target="fonts/OpenSans-bold.fntdata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65" Type="http://schemas.openxmlformats.org/officeDocument/2006/relationships/font" Target="fonts/OpenSans-boldItalic.fntdata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60" Type="http://schemas.openxmlformats.org/officeDocument/2006/relationships/font" Target="fonts/GillSans-regular.fntdata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Economica-boldItalic.fntdata"/><Relationship Id="rId50" Type="http://schemas.openxmlformats.org/officeDocument/2006/relationships/font" Target="fonts/Economica-italic.fntdata"/><Relationship Id="rId53" Type="http://schemas.openxmlformats.org/officeDocument/2006/relationships/font" Target="fonts/Lato-bold.fntdata"/><Relationship Id="rId52" Type="http://schemas.openxmlformats.org/officeDocument/2006/relationships/font" Target="fonts/Lato-regular.fntdata"/><Relationship Id="rId11" Type="http://schemas.openxmlformats.org/officeDocument/2006/relationships/slide" Target="slides/slide5.xml"/><Relationship Id="rId55" Type="http://schemas.openxmlformats.org/officeDocument/2006/relationships/font" Target="fonts/Lato-boldItalic.fntdata"/><Relationship Id="rId10" Type="http://schemas.openxmlformats.org/officeDocument/2006/relationships/slide" Target="slides/slide4.xml"/><Relationship Id="rId54" Type="http://schemas.openxmlformats.org/officeDocument/2006/relationships/font" Target="fonts/Lato-italic.fntdata"/><Relationship Id="rId13" Type="http://schemas.openxmlformats.org/officeDocument/2006/relationships/slide" Target="slides/slide7.xml"/><Relationship Id="rId57" Type="http://schemas.openxmlformats.org/officeDocument/2006/relationships/font" Target="fonts/HelveticaNeue-bold.fntdata"/><Relationship Id="rId12" Type="http://schemas.openxmlformats.org/officeDocument/2006/relationships/slide" Target="slides/slide6.xml"/><Relationship Id="rId56" Type="http://schemas.openxmlformats.org/officeDocument/2006/relationships/font" Target="fonts/HelveticaNeue-regular.fntdata"/><Relationship Id="rId15" Type="http://schemas.openxmlformats.org/officeDocument/2006/relationships/slide" Target="slides/slide9.xml"/><Relationship Id="rId59" Type="http://schemas.openxmlformats.org/officeDocument/2006/relationships/font" Target="fonts/HelveticaNeue-boldItalic.fntdata"/><Relationship Id="rId14" Type="http://schemas.openxmlformats.org/officeDocument/2006/relationships/slide" Target="slides/slide8.xml"/><Relationship Id="rId58" Type="http://schemas.openxmlformats.org/officeDocument/2006/relationships/font" Target="fonts/HelveticaNeue-italic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04cd674f63_0_3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04cd674f63_0_3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104cd674f63_0_2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104cd674f63_0_2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104cd674f63_0_3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104cd674f63_0_3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104cd674f63_0_3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104cd674f63_0_3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104cd674f63_0_6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104cd674f63_0_6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104cd674f63_0_4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104cd674f63_0_4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104cd674f63_0_6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104cd674f63_0_6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104cd674f63_0_7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104cd674f63_0_7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104cd674f63_0_7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104cd674f63_0_7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104cd674f63_0_9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104cd674f63_0_9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b8fa40628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1b8fa40628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104cd674f63_0_9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g104cd674f63_0_9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104cd674f63_0_9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Google Shape;562;g104cd674f63_0_9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104cd674f63_0_9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Google Shape;577;g104cd674f63_0_9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104cd674f63_0_10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8" name="Google Shape;628;g104cd674f63_0_10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g104cd674f63_0_10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8" name="Google Shape;648;g104cd674f63_0_10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g104cd674f63_0_10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5" name="Google Shape;655;g104cd674f63_0_10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g104cd674f63_0_10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1" name="Google Shape;711;g104cd674f63_0_10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g104cd674f63_0_10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8" name="Google Shape;718;g104cd674f63_0_10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g104cd674f63_0_1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0" name="Google Shape;730;g104cd674f63_0_1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g104cd674f63_0_1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7" name="Google Shape;737;g104cd674f63_0_1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b8fb95737_0_70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g1b8fb95737_0_70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g104cd674f63_0_1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3" name="Google Shape;743;g104cd674f63_0_1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104cd674f63_0_1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104cd674f63_0_1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g105ce8fcf3b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9" name="Google Shape;759;g105ce8fcf3b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g105ce8fcf3b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4" name="Google Shape;764;g105ce8fcf3b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g105ce8fcf3b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0" name="Google Shape;770;g105ce8fcf3b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g105ce8fcf3b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6" name="Google Shape;776;g105ce8fcf3b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2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g105ce8fcf3b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4" name="Google Shape;784;g105ce8fcf3b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g105ce8fcf3b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0" name="Google Shape;790;g105ce8fcf3b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g105ce8fcf3b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6" name="Google Shape;796;g105ce8fcf3b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g105ce8fcf3b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3" name="Google Shape;803;g105ce8fcf3b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b8fb95737_0_5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b8fb95737_0_5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g105ce8fcf3b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0" name="Google Shape;810;g105ce8fcf3b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g105ce8fcf3b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8" name="Google Shape;818;g105ce8fcf3b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b8fb95737_0_5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1b8fb95737_0_5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04cd674f6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104cd674f6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04cd674f63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104cd674f63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104cd674f63_0_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8" name="Google Shape;228;g104cd674f63_0_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600" u="none" cap="none" strike="noStrike">
                <a:latin typeface="Arial"/>
                <a:ea typeface="Arial"/>
                <a:cs typeface="Arial"/>
                <a:sym typeface="Arial"/>
              </a:rPr>
              <a:t>If you’ll tolerate the analogy…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04cd674f63_0_1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g104cd674f63_0_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/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11"/>
          <p:cNvSpPr txBox="1"/>
          <p:nvPr>
            <p:ph hasCustomPrompt="1" type="title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3" name="Google Shape;53;p11"/>
          <p:cNvSpPr txBox="1"/>
          <p:nvPr>
            <p:ph idx="1" type="body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4" name="Google Shape;54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 - Blank">
  <p:cSld name="Default - Blank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13"/>
          <p:cNvPicPr preferRelativeResize="0"/>
          <p:nvPr/>
        </p:nvPicPr>
        <p:blipFill rotWithShape="1">
          <a:blip r:embed="rId2">
            <a:alphaModFix/>
          </a:blip>
          <a:srcRect b="0" l="38643" r="50441" t="0"/>
          <a:stretch/>
        </p:blipFill>
        <p:spPr>
          <a:xfrm>
            <a:off x="0" y="0"/>
            <a:ext cx="991200" cy="5143800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3"/>
          <p:cNvSpPr txBox="1"/>
          <p:nvPr>
            <p:ph idx="12" type="sldNum"/>
          </p:nvPr>
        </p:nvSpPr>
        <p:spPr>
          <a:xfrm>
            <a:off x="8446291" y="4858345"/>
            <a:ext cx="2406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550" lIns="24550" spcFirstLastPara="1" rIns="24550" wrap="square" tIns="2455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mbria"/>
              <a:buNone/>
              <a:defRPr b="0" i="0" sz="12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mbria"/>
              <a:buNone/>
              <a:defRPr b="0" i="0" sz="12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mbria"/>
              <a:buNone/>
              <a:defRPr b="0" i="0" sz="12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mbria"/>
              <a:buNone/>
              <a:defRPr b="0" i="0" sz="12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mbria"/>
              <a:buNone/>
              <a:defRPr b="0" i="0" sz="12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mbria"/>
              <a:buNone/>
              <a:defRPr b="0" i="0" sz="12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mbria"/>
              <a:buNone/>
              <a:defRPr b="0" i="0" sz="12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mbria"/>
              <a:buNone/>
              <a:defRPr b="0" i="0" sz="12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mbria"/>
              <a:buNone/>
              <a:defRPr b="0" i="0" sz="12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Subtitle" type="title">
  <p:cSld name="TITLE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 txBox="1"/>
          <p:nvPr>
            <p:ph type="title"/>
          </p:nvPr>
        </p:nvSpPr>
        <p:spPr>
          <a:xfrm>
            <a:off x="892969" y="863947"/>
            <a:ext cx="73581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1524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2921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4445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5842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7366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8890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10287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11811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66" name="Google Shape;66;p15"/>
          <p:cNvSpPr txBox="1"/>
          <p:nvPr>
            <p:ph idx="1" type="body"/>
          </p:nvPr>
        </p:nvSpPr>
        <p:spPr>
          <a:xfrm>
            <a:off x="892969" y="2652117"/>
            <a:ext cx="73581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None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None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None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None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None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520700" lvl="5" marL="27432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520700" lvl="6" marL="32004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520700" lvl="7" marL="36576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520700" lvl="8" marL="41148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67" name="Google Shape;67;p15"/>
          <p:cNvSpPr txBox="1"/>
          <p:nvPr>
            <p:ph idx="12" type="sldNum"/>
          </p:nvPr>
        </p:nvSpPr>
        <p:spPr>
          <a:xfrm>
            <a:off x="4446984" y="4882307"/>
            <a:ext cx="241200" cy="1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Bullets" type="tx">
  <p:cSld name="TITLE_AND_BODY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type="title"/>
          </p:nvPr>
        </p:nvSpPr>
        <p:spPr>
          <a:xfrm>
            <a:off x="500063" y="133945"/>
            <a:ext cx="8126100" cy="63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6D6"/>
              </a:buClr>
              <a:buSzPts val="900"/>
              <a:buFont typeface="Lato"/>
              <a:buNone/>
              <a:defRPr b="0" i="0" sz="4100" u="none" cap="none" strike="noStrike">
                <a:solidFill>
                  <a:srgbClr val="0056D6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1524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2921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4445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5842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7366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8890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10287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11811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70" name="Google Shape;70;p16"/>
          <p:cNvSpPr txBox="1"/>
          <p:nvPr>
            <p:ph idx="1" type="body"/>
          </p:nvPr>
        </p:nvSpPr>
        <p:spPr>
          <a:xfrm>
            <a:off x="500063" y="1460004"/>
            <a:ext cx="8126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74650" lvl="0" marL="457200" marR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Lato"/>
              <a:buChar char="•"/>
              <a:defRPr b="0" i="0" sz="23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74650" lvl="1" marL="914400" marR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Lato"/>
              <a:buChar char="•"/>
              <a:defRPr b="0" i="0" sz="23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74650" lvl="2" marL="1371600" marR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Lato"/>
              <a:buChar char="•"/>
              <a:defRPr b="0" i="0" sz="23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74650" lvl="3" marL="1828800" marR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Lato"/>
              <a:buChar char="•"/>
              <a:defRPr b="0" i="0" sz="23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74650" lvl="4" marL="2286000" marR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Lato"/>
              <a:buChar char="•"/>
              <a:defRPr b="0" i="0" sz="23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520700" lvl="5" marL="27432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520700" lvl="6" marL="32004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520700" lvl="7" marL="36576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520700" lvl="8" marL="41148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71" name="Google Shape;71;p16"/>
          <p:cNvSpPr txBox="1"/>
          <p:nvPr>
            <p:ph idx="12" type="sldNum"/>
          </p:nvPr>
        </p:nvSpPr>
        <p:spPr>
          <a:xfrm>
            <a:off x="4446984" y="4882307"/>
            <a:ext cx="241200" cy="1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Bullets">
  <p:cSld name="Title &amp; Bullets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"/>
          <p:cNvSpPr txBox="1"/>
          <p:nvPr>
            <p:ph type="title"/>
          </p:nvPr>
        </p:nvSpPr>
        <p:spPr>
          <a:xfrm>
            <a:off x="500063" y="133945"/>
            <a:ext cx="8126100" cy="63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6D6"/>
              </a:buClr>
              <a:buSzPts val="900"/>
              <a:buFont typeface="Helvetica Neue"/>
              <a:buNone/>
              <a:defRPr b="0" i="0" sz="4100" u="none" cap="none" strike="noStrike">
                <a:solidFill>
                  <a:srgbClr val="0056D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1524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2921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4445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5842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7366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8890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10287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11811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74" name="Google Shape;74;p17"/>
          <p:cNvSpPr txBox="1"/>
          <p:nvPr>
            <p:ph idx="1" type="body"/>
          </p:nvPr>
        </p:nvSpPr>
        <p:spPr>
          <a:xfrm>
            <a:off x="500063" y="1460004"/>
            <a:ext cx="8126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74650" lvl="0" marL="457200" marR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74650" lvl="1" marL="914400" marR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74650" lvl="2" marL="1371600" marR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74650" lvl="3" marL="1828800" marR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74650" lvl="4" marL="2286000" marR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520700" lvl="5" marL="27432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520700" lvl="6" marL="32004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520700" lvl="7" marL="36576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520700" lvl="8" marL="41148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75" name="Google Shape;75;p17"/>
          <p:cNvSpPr txBox="1"/>
          <p:nvPr>
            <p:ph idx="12" type="sldNum"/>
          </p:nvPr>
        </p:nvSpPr>
        <p:spPr>
          <a:xfrm>
            <a:off x="4446984" y="4882307"/>
            <a:ext cx="241200" cy="1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Bullets - 2 Column">
  <p:cSld name="Title &amp; Bullets - 2 Column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1524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2921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4445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5842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7366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8890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10287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11811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78" name="Google Shape;78;p18"/>
          <p:cNvSpPr txBox="1"/>
          <p:nvPr>
            <p:ph idx="1" type="body"/>
          </p:nvPr>
        </p:nvSpPr>
        <p:spPr>
          <a:xfrm>
            <a:off x="892969" y="1460004"/>
            <a:ext cx="7358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•"/>
              <a:defRPr b="0" i="0" sz="2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•"/>
              <a:defRPr b="0" i="0" sz="2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•"/>
              <a:defRPr b="0" i="0" sz="2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•"/>
              <a:defRPr b="0" i="0" sz="2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•"/>
              <a:defRPr b="0" i="0" sz="2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520700" lvl="5" marL="27432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520700" lvl="6" marL="32004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520700" lvl="7" marL="36576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520700" lvl="8" marL="41148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79" name="Google Shape;79;p18"/>
          <p:cNvSpPr txBox="1"/>
          <p:nvPr>
            <p:ph idx="12" type="sldNum"/>
          </p:nvPr>
        </p:nvSpPr>
        <p:spPr>
          <a:xfrm>
            <a:off x="4446984" y="4882307"/>
            <a:ext cx="241200" cy="1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s">
  <p:cSld name="Bullets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9"/>
          <p:cNvSpPr txBox="1"/>
          <p:nvPr>
            <p:ph idx="1" type="body"/>
          </p:nvPr>
        </p:nvSpPr>
        <p:spPr>
          <a:xfrm>
            <a:off x="892969" y="669727"/>
            <a:ext cx="7358100" cy="380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520700" lvl="0" marL="4572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520700" lvl="1" marL="9144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520700" lvl="2" marL="13716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520700" lvl="3" marL="18288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520700" lvl="4" marL="22860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520700" lvl="5" marL="27432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520700" lvl="6" marL="32004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520700" lvl="7" marL="36576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520700" lvl="8" marL="41148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82" name="Google Shape;82;p19"/>
          <p:cNvSpPr txBox="1"/>
          <p:nvPr>
            <p:ph idx="12" type="sldNum"/>
          </p:nvPr>
        </p:nvSpPr>
        <p:spPr>
          <a:xfrm>
            <a:off x="4446984" y="4882307"/>
            <a:ext cx="241200" cy="1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0"/>
          <p:cNvSpPr txBox="1"/>
          <p:nvPr>
            <p:ph idx="12" type="sldNum"/>
          </p:nvPr>
        </p:nvSpPr>
        <p:spPr>
          <a:xfrm>
            <a:off x="4446984" y="4882307"/>
            <a:ext cx="241200" cy="1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- Top">
  <p:cSld name="Title - Top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1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1524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2921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4445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5842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7366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8890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10287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11811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87" name="Google Shape;87;p21"/>
          <p:cNvSpPr txBox="1"/>
          <p:nvPr>
            <p:ph idx="12" type="sldNum"/>
          </p:nvPr>
        </p:nvSpPr>
        <p:spPr>
          <a:xfrm>
            <a:off x="4446984" y="4882307"/>
            <a:ext cx="241200" cy="1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 flipH="1">
            <a:off x="7595938" y="4602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6" name="Google Shape;16;p3"/>
          <p:cNvSpPr/>
          <p:nvPr/>
        </p:nvSpPr>
        <p:spPr>
          <a:xfrm flipH="1" rot="10800000">
            <a:off x="466425" y="35583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- Center">
  <p:cSld name="Title - Center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2"/>
          <p:cNvSpPr txBox="1"/>
          <p:nvPr>
            <p:ph type="title"/>
          </p:nvPr>
        </p:nvSpPr>
        <p:spPr>
          <a:xfrm>
            <a:off x="892969" y="1567160"/>
            <a:ext cx="7358100" cy="200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1524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2921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4445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5842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7366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8890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10287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11811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90" name="Google Shape;90;p22"/>
          <p:cNvSpPr txBox="1"/>
          <p:nvPr>
            <p:ph idx="12" type="sldNum"/>
          </p:nvPr>
        </p:nvSpPr>
        <p:spPr>
          <a:xfrm>
            <a:off x="4446984" y="4882307"/>
            <a:ext cx="241200" cy="1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 - Horizontal">
  <p:cSld name="Photo - Horizontal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3"/>
          <p:cNvSpPr/>
          <p:nvPr>
            <p:ph idx="2" type="pic"/>
          </p:nvPr>
        </p:nvSpPr>
        <p:spPr>
          <a:xfrm>
            <a:off x="1714500" y="863947"/>
            <a:ext cx="5715000" cy="24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indent="-368300" lvl="0" marL="5715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68300" lvl="1" marL="8636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68300" lvl="2" marL="11430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68300" lvl="3" marL="14351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68300" lvl="4" marL="17145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55600" lvl="5" marL="19431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55600" lvl="6" marL="21717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55600" lvl="7" marL="24003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68300" lvl="8" marL="26416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93" name="Google Shape;93;p23"/>
          <p:cNvSpPr txBox="1"/>
          <p:nvPr>
            <p:ph type="title"/>
          </p:nvPr>
        </p:nvSpPr>
        <p:spPr>
          <a:xfrm>
            <a:off x="892969" y="3884414"/>
            <a:ext cx="7358100" cy="89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1524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2921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4445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5842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7366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8890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10287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11811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94" name="Google Shape;94;p23"/>
          <p:cNvSpPr txBox="1"/>
          <p:nvPr>
            <p:ph idx="12" type="sldNum"/>
          </p:nvPr>
        </p:nvSpPr>
        <p:spPr>
          <a:xfrm>
            <a:off x="4446984" y="4882307"/>
            <a:ext cx="241200" cy="1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 - Horizontal Reflection">
  <p:cSld name="Photo - Horizontal Reflection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4"/>
          <p:cNvSpPr/>
          <p:nvPr>
            <p:ph idx="2" type="pic"/>
          </p:nvPr>
        </p:nvSpPr>
        <p:spPr>
          <a:xfrm>
            <a:off x="1714500" y="863947"/>
            <a:ext cx="5715000" cy="2404200"/>
          </a:xfrm>
          <a:prstGeom prst="rect">
            <a:avLst/>
          </a:prstGeom>
          <a:noFill/>
          <a:ln>
            <a:noFill/>
          </a:ln>
          <a:effectLst>
            <a:reflection blurRad="0" dir="0" dist="0" endA="0" endPos="40000" fadeDir="5400012" kx="0" rotWithShape="0" algn="bl" stA="50000" stPos="0" sy="-100000" ky="0"/>
          </a:effectLst>
        </p:spPr>
        <p:txBody>
          <a:bodyPr anchorCtr="0" anchor="t" bIns="58925" lIns="58925" spcFirstLastPara="1" rIns="58925" wrap="square" tIns="58925">
            <a:noAutofit/>
          </a:bodyPr>
          <a:lstStyle>
            <a:lvl1pPr indent="-368300" lvl="0" marL="5715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68300" lvl="1" marL="8636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68300" lvl="2" marL="11430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68300" lvl="3" marL="14351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68300" lvl="4" marL="17145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55600" lvl="5" marL="19431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55600" lvl="6" marL="21717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55600" lvl="7" marL="24003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68300" lvl="8" marL="26416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97" name="Google Shape;97;p24"/>
          <p:cNvSpPr txBox="1"/>
          <p:nvPr>
            <p:ph type="title"/>
          </p:nvPr>
        </p:nvSpPr>
        <p:spPr>
          <a:xfrm>
            <a:off x="892969" y="3884414"/>
            <a:ext cx="7358100" cy="89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1524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2921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4445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5842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7366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8890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10287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11811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98" name="Google Shape;98;p24"/>
          <p:cNvSpPr txBox="1"/>
          <p:nvPr>
            <p:ph idx="12" type="sldNum"/>
          </p:nvPr>
        </p:nvSpPr>
        <p:spPr>
          <a:xfrm>
            <a:off x="4446984" y="4882307"/>
            <a:ext cx="241200" cy="1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 - Vertical">
  <p:cSld name="Photo - Vertical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5"/>
          <p:cNvSpPr/>
          <p:nvPr>
            <p:ph idx="2" type="pic"/>
          </p:nvPr>
        </p:nvSpPr>
        <p:spPr>
          <a:xfrm>
            <a:off x="5009555" y="1038076"/>
            <a:ext cx="2964600" cy="29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indent="-368300" lvl="0" marL="5715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68300" lvl="1" marL="8636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68300" lvl="2" marL="11430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68300" lvl="3" marL="14351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68300" lvl="4" marL="17145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55600" lvl="5" marL="19431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55600" lvl="6" marL="21717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55600" lvl="7" marL="24003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68300" lvl="8" marL="26416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01" name="Google Shape;101;p25"/>
          <p:cNvSpPr txBox="1"/>
          <p:nvPr>
            <p:ph type="title"/>
          </p:nvPr>
        </p:nvSpPr>
        <p:spPr>
          <a:xfrm>
            <a:off x="446484" y="743396"/>
            <a:ext cx="41256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45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1524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2921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4445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5842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7366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8890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10287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11811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02" name="Google Shape;102;p25"/>
          <p:cNvSpPr txBox="1"/>
          <p:nvPr>
            <p:ph idx="1" type="body"/>
          </p:nvPr>
        </p:nvSpPr>
        <p:spPr>
          <a:xfrm>
            <a:off x="446484" y="2524869"/>
            <a:ext cx="41256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Gill Sans"/>
              <a:buNone/>
              <a:defRPr b="0" i="0" sz="2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Gill Sans"/>
              <a:buNone/>
              <a:defRPr b="0" i="0" sz="2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Gill Sans"/>
              <a:buNone/>
              <a:defRPr b="0" i="0" sz="2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Gill Sans"/>
              <a:buNone/>
              <a:defRPr b="0" i="0" sz="2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Gill Sans"/>
              <a:buNone/>
              <a:defRPr b="0" i="0" sz="2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520700" lvl="5" marL="27432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520700" lvl="6" marL="32004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520700" lvl="7" marL="36576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520700" lvl="8" marL="41148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03" name="Google Shape;103;p25"/>
          <p:cNvSpPr txBox="1"/>
          <p:nvPr>
            <p:ph idx="12" type="sldNum"/>
          </p:nvPr>
        </p:nvSpPr>
        <p:spPr>
          <a:xfrm>
            <a:off x="4446984" y="4882307"/>
            <a:ext cx="241200" cy="1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 - Vertical Reflection">
  <p:cSld name="Photo - Vertical Reflection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6"/>
          <p:cNvSpPr/>
          <p:nvPr>
            <p:ph idx="2" type="pic"/>
          </p:nvPr>
        </p:nvSpPr>
        <p:spPr>
          <a:xfrm>
            <a:off x="5009555" y="1038076"/>
            <a:ext cx="2964600" cy="2967000"/>
          </a:xfrm>
          <a:prstGeom prst="rect">
            <a:avLst/>
          </a:prstGeom>
          <a:noFill/>
          <a:ln>
            <a:noFill/>
          </a:ln>
          <a:effectLst>
            <a:reflection blurRad="0" dir="0" dist="0" endA="0" endPos="40000" fadeDir="5400012" kx="0" rotWithShape="0" algn="bl" stA="50000" stPos="0" sy="-100000" ky="0"/>
          </a:effectLst>
        </p:spPr>
        <p:txBody>
          <a:bodyPr anchorCtr="0" anchor="t" bIns="58925" lIns="58925" spcFirstLastPara="1" rIns="58925" wrap="square" tIns="58925">
            <a:noAutofit/>
          </a:bodyPr>
          <a:lstStyle>
            <a:lvl1pPr indent="-368300" lvl="0" marL="5715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68300" lvl="1" marL="8636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68300" lvl="2" marL="11430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68300" lvl="3" marL="14351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68300" lvl="4" marL="17145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55600" lvl="5" marL="19431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55600" lvl="6" marL="21717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55600" lvl="7" marL="24003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68300" lvl="8" marL="26416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06" name="Google Shape;106;p26"/>
          <p:cNvSpPr txBox="1"/>
          <p:nvPr>
            <p:ph type="title"/>
          </p:nvPr>
        </p:nvSpPr>
        <p:spPr>
          <a:xfrm>
            <a:off x="446484" y="743396"/>
            <a:ext cx="41256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45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1524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2921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4445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5842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7366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8890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10287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11811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07" name="Google Shape;107;p26"/>
          <p:cNvSpPr txBox="1"/>
          <p:nvPr>
            <p:ph idx="1" type="body"/>
          </p:nvPr>
        </p:nvSpPr>
        <p:spPr>
          <a:xfrm>
            <a:off x="446484" y="2524869"/>
            <a:ext cx="41256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Gill Sans"/>
              <a:buNone/>
              <a:defRPr b="0" i="0" sz="2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Gill Sans"/>
              <a:buNone/>
              <a:defRPr b="0" i="0" sz="2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Gill Sans"/>
              <a:buNone/>
              <a:defRPr b="0" i="0" sz="2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Gill Sans"/>
              <a:buNone/>
              <a:defRPr b="0" i="0" sz="2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Gill Sans"/>
              <a:buNone/>
              <a:defRPr b="0" i="0" sz="2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520700" lvl="5" marL="27432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520700" lvl="6" marL="32004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520700" lvl="7" marL="36576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520700" lvl="8" marL="41148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08" name="Google Shape;108;p26"/>
          <p:cNvSpPr txBox="1"/>
          <p:nvPr>
            <p:ph idx="12" type="sldNum"/>
          </p:nvPr>
        </p:nvSpPr>
        <p:spPr>
          <a:xfrm>
            <a:off x="4446984" y="4882307"/>
            <a:ext cx="241200" cy="1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ullets &amp; Photo">
  <p:cSld name="Title, Bullets &amp; Photo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7"/>
          <p:cNvSpPr/>
          <p:nvPr>
            <p:ph idx="2" type="pic"/>
          </p:nvPr>
        </p:nvSpPr>
        <p:spPr>
          <a:xfrm>
            <a:off x="5045273" y="1520279"/>
            <a:ext cx="2884200" cy="28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indent="-368300" lvl="0" marL="5715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68300" lvl="1" marL="8636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68300" lvl="2" marL="11430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68300" lvl="3" marL="14351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68300" lvl="4" marL="17145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55600" lvl="5" marL="19431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55600" lvl="6" marL="21717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55600" lvl="7" marL="24003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68300" lvl="8" marL="26416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11" name="Google Shape;111;p27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1524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2921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4445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5842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7366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8890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10287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11811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12" name="Google Shape;112;p27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520700" lvl="5" marL="27432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520700" lvl="6" marL="32004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520700" lvl="7" marL="36576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520700" lvl="8" marL="41148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13" name="Google Shape;113;p27"/>
          <p:cNvSpPr txBox="1"/>
          <p:nvPr>
            <p:ph idx="12" type="sldNum"/>
          </p:nvPr>
        </p:nvSpPr>
        <p:spPr>
          <a:xfrm>
            <a:off x="4446984" y="4882307"/>
            <a:ext cx="241200" cy="1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Bullets - Left">
  <p:cSld name="Title &amp; Bullets - Left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8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1524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2921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4445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5842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7366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8890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10287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11811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16" name="Google Shape;116;p28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520700" lvl="5" marL="27432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520700" lvl="6" marL="32004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520700" lvl="7" marL="36576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520700" lvl="8" marL="41148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17" name="Google Shape;117;p28"/>
          <p:cNvSpPr txBox="1"/>
          <p:nvPr>
            <p:ph idx="12" type="sldNum"/>
          </p:nvPr>
        </p:nvSpPr>
        <p:spPr>
          <a:xfrm>
            <a:off x="4446984" y="4882307"/>
            <a:ext cx="241200" cy="1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Bullets - Right">
  <p:cSld name="Title &amp; Bullets - Right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9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1524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2921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4445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5842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7366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8890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10287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11811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20" name="Google Shape;120;p29"/>
          <p:cNvSpPr txBox="1"/>
          <p:nvPr>
            <p:ph idx="1" type="body"/>
          </p:nvPr>
        </p:nvSpPr>
        <p:spPr>
          <a:xfrm>
            <a:off x="5464969" y="1460004"/>
            <a:ext cx="2786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520700" lvl="5" marL="27432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520700" lvl="6" marL="32004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520700" lvl="7" marL="36576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520700" lvl="8" marL="41148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21" name="Google Shape;121;p29"/>
          <p:cNvSpPr txBox="1"/>
          <p:nvPr>
            <p:ph idx="12" type="sldNum"/>
          </p:nvPr>
        </p:nvSpPr>
        <p:spPr>
          <a:xfrm>
            <a:off x="4446984" y="4882307"/>
            <a:ext cx="241200" cy="1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Subtitle copy">
  <p:cSld name="Title &amp; Subtitle copy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30"/>
          <p:cNvSpPr txBox="1"/>
          <p:nvPr>
            <p:ph type="title"/>
          </p:nvPr>
        </p:nvSpPr>
        <p:spPr>
          <a:xfrm>
            <a:off x="892969" y="863947"/>
            <a:ext cx="73581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1524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2921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4445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5842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7366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8890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10287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11811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24" name="Google Shape;124;p30"/>
          <p:cNvSpPr txBox="1"/>
          <p:nvPr>
            <p:ph idx="1" type="body"/>
          </p:nvPr>
        </p:nvSpPr>
        <p:spPr>
          <a:xfrm>
            <a:off x="892969" y="2652117"/>
            <a:ext cx="73581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Gill Sans"/>
              <a:buNone/>
              <a:defRPr b="0" i="0" sz="23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Gill Sans"/>
              <a:buNone/>
              <a:defRPr b="0" i="0" sz="23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Gill Sans"/>
              <a:buNone/>
              <a:defRPr b="0" i="0" sz="23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Gill Sans"/>
              <a:buNone/>
              <a:defRPr b="0" i="0" sz="23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Gill Sans"/>
              <a:buNone/>
              <a:defRPr b="0" i="0" sz="23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520700" lvl="5" marL="27432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520700" lvl="6" marL="32004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520700" lvl="7" marL="36576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520700" lvl="8" marL="41148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25" name="Google Shape;125;p30"/>
          <p:cNvSpPr txBox="1"/>
          <p:nvPr>
            <p:ph idx="12" type="sldNum"/>
          </p:nvPr>
        </p:nvSpPr>
        <p:spPr>
          <a:xfrm>
            <a:off x="4446984" y="4882307"/>
            <a:ext cx="241200" cy="1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Subtitle copy 1">
  <p:cSld name="Title &amp; Subtitle copy 1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1"/>
          <p:cNvSpPr txBox="1"/>
          <p:nvPr>
            <p:ph type="title"/>
          </p:nvPr>
        </p:nvSpPr>
        <p:spPr>
          <a:xfrm>
            <a:off x="892969" y="863947"/>
            <a:ext cx="73581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1524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2921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4445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5842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7366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8890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10287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11811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28" name="Google Shape;128;p31"/>
          <p:cNvSpPr txBox="1"/>
          <p:nvPr>
            <p:ph idx="1" type="body"/>
          </p:nvPr>
        </p:nvSpPr>
        <p:spPr>
          <a:xfrm>
            <a:off x="892969" y="2652117"/>
            <a:ext cx="73581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Gill Sans"/>
              <a:buNone/>
              <a:defRPr b="0" i="0" sz="23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Gill Sans"/>
              <a:buNone/>
              <a:defRPr b="0" i="0" sz="23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Gill Sans"/>
              <a:buNone/>
              <a:defRPr b="0" i="0" sz="23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Gill Sans"/>
              <a:buNone/>
              <a:defRPr b="0" i="0" sz="23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Gill Sans"/>
              <a:buNone/>
              <a:defRPr b="0" i="0" sz="23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520700" lvl="5" marL="27432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520700" lvl="6" marL="32004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520700" lvl="7" marL="36576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520700" lvl="8" marL="41148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29" name="Google Shape;129;p31"/>
          <p:cNvSpPr txBox="1"/>
          <p:nvPr>
            <p:ph idx="12" type="sldNum"/>
          </p:nvPr>
        </p:nvSpPr>
        <p:spPr>
          <a:xfrm>
            <a:off x="4446984" y="4882307"/>
            <a:ext cx="241200" cy="1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873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 - Blank">
  <p:cSld name="Default - Blank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32"/>
          <p:cNvSpPr txBox="1"/>
          <p:nvPr>
            <p:ph idx="12" type="sldNum"/>
          </p:nvPr>
        </p:nvSpPr>
        <p:spPr>
          <a:xfrm>
            <a:off x="8446291" y="4858345"/>
            <a:ext cx="2406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550" lIns="24550" spcFirstLastPara="1" rIns="24550" wrap="square" tIns="2455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mbria"/>
              <a:buNone/>
              <a:defRPr b="0" i="0" sz="12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mbria"/>
              <a:buNone/>
              <a:defRPr b="0" i="0" sz="12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mbria"/>
              <a:buNone/>
              <a:defRPr b="0" i="0" sz="12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mbria"/>
              <a:buNone/>
              <a:defRPr b="0" i="0" sz="12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mbria"/>
              <a:buNone/>
              <a:defRPr b="0" i="0" sz="12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mbria"/>
              <a:buNone/>
              <a:defRPr b="0" i="0" sz="12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mbria"/>
              <a:buNone/>
              <a:defRPr b="0" i="0" sz="12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mbria"/>
              <a:buNone/>
              <a:defRPr b="0" i="0" sz="12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mbria"/>
              <a:buNone/>
              <a:defRPr b="0" i="0" sz="12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Bullets - 2 Column copy">
  <p:cSld name="Title &amp; Bullets - 2 Column copy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33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1524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2921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4445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5842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7366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8890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10287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11811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34" name="Google Shape;134;p33"/>
          <p:cNvSpPr txBox="1"/>
          <p:nvPr>
            <p:ph idx="1" type="body"/>
          </p:nvPr>
        </p:nvSpPr>
        <p:spPr>
          <a:xfrm>
            <a:off x="892969" y="1460004"/>
            <a:ext cx="7358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indent="-45085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Gill Sans"/>
              <a:buChar char="•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520700" lvl="5" marL="27432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520700" lvl="6" marL="32004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520700" lvl="7" marL="36576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520700" lvl="8" marL="41148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35" name="Google Shape;135;p33"/>
          <p:cNvSpPr txBox="1"/>
          <p:nvPr>
            <p:ph idx="12" type="sldNum"/>
          </p:nvPr>
        </p:nvSpPr>
        <p:spPr>
          <a:xfrm>
            <a:off x="4446984" y="4882307"/>
            <a:ext cx="241200" cy="1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8"/>
          <p:cNvSpPr txBox="1"/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9" name="Google Shape;39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2" name="Google Shape;42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3" name="Google Shape;43;p9"/>
          <p:cNvSpPr txBox="1"/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1" type="subTitle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0"/>
          <p:cNvSpPr txBox="1"/>
          <p:nvPr>
            <p:ph idx="1" type="body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/>
        </p:txBody>
      </p:sp>
      <p:sp>
        <p:nvSpPr>
          <p:cNvPr id="49" name="Google Shape;49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theme" Target="../theme/theme3.xml"/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9.xml"/><Relationship Id="rId16" Type="http://schemas.openxmlformats.org/officeDocument/2006/relationships/slideLayout" Target="../slideLayouts/slideLayout28.xml"/><Relationship Id="rId5" Type="http://schemas.openxmlformats.org/officeDocument/2006/relationships/slideLayout" Target="../slideLayouts/slideLayout17.xml"/><Relationship Id="rId19" Type="http://schemas.openxmlformats.org/officeDocument/2006/relationships/slideLayout" Target="../slideLayouts/slideLayout31.xml"/><Relationship Id="rId6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30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ux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" name="Google Shape;9;p1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8472450" y="4814047"/>
            <a:ext cx="609600" cy="213278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892969" y="669727"/>
            <a:ext cx="7358100" cy="380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520700" lvl="0" marL="4572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520700" lvl="1" marL="9144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520700" lvl="2" marL="13716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520700" lvl="3" marL="18288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520700" lvl="4" marL="22860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520700" lvl="5" marL="27432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520700" lvl="6" marL="32004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520700" lvl="7" marL="36576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520700" lvl="8" marL="4114800" marR="0" rtl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62" name="Google Shape;62;p14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1524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2921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4445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5842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7366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8890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10287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11811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63" name="Google Shape;63;p14"/>
          <p:cNvSpPr txBox="1"/>
          <p:nvPr>
            <p:ph idx="12" type="sldNum"/>
          </p:nvPr>
        </p:nvSpPr>
        <p:spPr>
          <a:xfrm>
            <a:off x="4446984" y="4882307"/>
            <a:ext cx="241200" cy="1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9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  <p:sldLayoutId id="2147483674" r:id="rId15"/>
    <p:sldLayoutId id="2147483675" r:id="rId16"/>
    <p:sldLayoutId id="2147483676" r:id="rId17"/>
    <p:sldLayoutId id="2147483677" r:id="rId18"/>
    <p:sldLayoutId id="2147483678" r:id="rId1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Relationship Id="rId4" Type="http://schemas.openxmlformats.org/officeDocument/2006/relationships/image" Target="../media/image1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5.png"/></Relationships>
</file>

<file path=ppt/slides/_rels/slide22.xml.rels><?xml version="1.0" encoding="UTF-8" standalone="yes"?><Relationships xmlns="http://schemas.openxmlformats.org/package/2006/relationships"><Relationship Id="rId11" Type="http://schemas.openxmlformats.org/officeDocument/2006/relationships/image" Target="../media/image27.png"/><Relationship Id="rId10" Type="http://schemas.openxmlformats.org/officeDocument/2006/relationships/image" Target="../media/image28.png"/><Relationship Id="rId13" Type="http://schemas.openxmlformats.org/officeDocument/2006/relationships/image" Target="../media/image31.png"/><Relationship Id="rId12" Type="http://schemas.openxmlformats.org/officeDocument/2006/relationships/image" Target="../media/image33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9" Type="http://schemas.openxmlformats.org/officeDocument/2006/relationships/image" Target="../media/image23.png"/><Relationship Id="rId5" Type="http://schemas.openxmlformats.org/officeDocument/2006/relationships/image" Target="../media/image34.png"/><Relationship Id="rId6" Type="http://schemas.openxmlformats.org/officeDocument/2006/relationships/image" Target="../media/image20.png"/><Relationship Id="rId7" Type="http://schemas.openxmlformats.org/officeDocument/2006/relationships/image" Target="../media/image29.png"/><Relationship Id="rId8" Type="http://schemas.openxmlformats.org/officeDocument/2006/relationships/image" Target="../media/image2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2.png"/><Relationship Id="rId4" Type="http://schemas.openxmlformats.org/officeDocument/2006/relationships/image" Target="../media/image32.png"/><Relationship Id="rId5" Type="http://schemas.openxmlformats.org/officeDocument/2006/relationships/image" Target="../media/image43.jpg"/><Relationship Id="rId6" Type="http://schemas.openxmlformats.org/officeDocument/2006/relationships/image" Target="../media/image3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0.png"/><Relationship Id="rId4" Type="http://schemas.openxmlformats.org/officeDocument/2006/relationships/hyperlink" Target="https://www.nature.com/articles/nature21062.pdf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9.png"/><Relationship Id="rId4" Type="http://schemas.openxmlformats.org/officeDocument/2006/relationships/hyperlink" Target="http://www.ncbi.nlm.nih.gov/entrez/eutils/elink.fcgi?dbfrom=pubmed&amp;retmode=ref&amp;cmd=prlinks&amp;id=22344438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7.png"/><Relationship Id="rId4" Type="http://schemas.openxmlformats.org/officeDocument/2006/relationships/hyperlink" Target="https://www.nature.com/articles/nrg.2017.52.pdf" TargetMode="Externa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1.png"/><Relationship Id="rId4" Type="http://schemas.openxmlformats.org/officeDocument/2006/relationships/image" Target="../media/image4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9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6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9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2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8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7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13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53.png"/><Relationship Id="rId4" Type="http://schemas.openxmlformats.org/officeDocument/2006/relationships/image" Target="../media/image50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5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14.png"/><Relationship Id="rId5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Relationship Id="rId4" Type="http://schemas.openxmlformats.org/officeDocument/2006/relationships/image" Target="../media/image12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eader-bg.jpg" id="140" name="Google Shape;14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13225"/>
            <a:ext cx="9144000" cy="4813925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34"/>
          <p:cNvSpPr txBox="1"/>
          <p:nvPr>
            <p:ph type="ctrTitle"/>
          </p:nvPr>
        </p:nvSpPr>
        <p:spPr>
          <a:xfrm>
            <a:off x="858300" y="957775"/>
            <a:ext cx="7503900" cy="138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rgbClr val="FFFFFF"/>
                </a:solidFill>
              </a:rPr>
              <a:t>Computational Challenges in Rare Disease Analysis</a:t>
            </a:r>
            <a:endParaRPr b="1" sz="6000">
              <a:solidFill>
                <a:srgbClr val="FFFFFF"/>
              </a:solidFill>
            </a:endParaRPr>
          </a:p>
        </p:txBody>
      </p:sp>
      <p:sp>
        <p:nvSpPr>
          <p:cNvPr id="142" name="Google Shape;142;p34"/>
          <p:cNvSpPr txBox="1"/>
          <p:nvPr>
            <p:ph idx="1" type="subTitle"/>
          </p:nvPr>
        </p:nvSpPr>
        <p:spPr>
          <a:xfrm>
            <a:off x="973300" y="2190600"/>
            <a:ext cx="71400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000">
                <a:solidFill>
                  <a:schemeClr val="lt1"/>
                </a:solidFill>
              </a:rPr>
              <a:t>Aaron Quinlan</a:t>
            </a:r>
            <a:endParaRPr b="1" sz="20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200">
                <a:solidFill>
                  <a:schemeClr val="lt1"/>
                </a:solidFill>
              </a:rPr>
              <a:t>Professor, </a:t>
            </a:r>
            <a:r>
              <a:rPr b="1" lang="en" sz="2200">
                <a:solidFill>
                  <a:schemeClr val="lt1"/>
                </a:solidFill>
              </a:rPr>
              <a:t>Departments of Human Genetics and Biomedical Informatics</a:t>
            </a:r>
            <a:endParaRPr b="1" sz="22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200"/>
              <a:t>USTAR Center for Genetic Discovery</a:t>
            </a:r>
            <a:endParaRPr b="1" sz="2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200"/>
              <a:t>University of Utah</a:t>
            </a:r>
            <a:endParaRPr b="1" sz="2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200"/>
              <a:t>quinlanlab.org</a:t>
            </a:r>
            <a:endParaRPr b="1" sz="24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43"/>
          <p:cNvSpPr txBox="1"/>
          <p:nvPr>
            <p:ph type="title"/>
          </p:nvPr>
        </p:nvSpPr>
        <p:spPr>
          <a:xfrm>
            <a:off x="311700" y="-14127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/>
              <a:t>Best case scenario</a:t>
            </a:r>
            <a:r>
              <a:rPr lang="en" sz="3500"/>
              <a:t>: an error-free sequencing technology</a:t>
            </a:r>
            <a:endParaRPr sz="3500"/>
          </a:p>
        </p:txBody>
      </p:sp>
      <p:sp>
        <p:nvSpPr>
          <p:cNvPr id="243" name="Google Shape;243;p43"/>
          <p:cNvSpPr/>
          <p:nvPr/>
        </p:nvSpPr>
        <p:spPr>
          <a:xfrm>
            <a:off x="71438" y="3877717"/>
            <a:ext cx="9001200" cy="69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2600" u="none" cap="none" strike="noStrike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Computers are rather good at finding </a:t>
            </a:r>
            <a:r>
              <a:rPr b="1" i="1" lang="en" sz="2600" u="none" cap="none" strike="noStrike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exact</a:t>
            </a:r>
            <a:r>
              <a:rPr b="0" i="0" lang="en" sz="2600" u="none" cap="none" strike="noStrike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 matches.</a:t>
            </a:r>
            <a:endParaRPr sz="900"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2600" u="none" cap="none" strike="noStrike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Think Google.</a:t>
            </a:r>
            <a:endParaRPr sz="900">
              <a:latin typeface="Economica"/>
              <a:ea typeface="Economica"/>
              <a:cs typeface="Economica"/>
              <a:sym typeface="Economica"/>
            </a:endParaRPr>
          </a:p>
        </p:txBody>
      </p:sp>
      <p:pic>
        <p:nvPicPr>
          <p:cNvPr id="244" name="Google Shape;244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2875" y="2289403"/>
            <a:ext cx="1687800" cy="952200"/>
          </a:xfrm>
          <a:prstGeom prst="rect">
            <a:avLst/>
          </a:prstGeom>
          <a:noFill/>
          <a:ln>
            <a:noFill/>
          </a:ln>
          <a:effectLst>
            <a:reflection blurRad="0" dir="0" dist="0" endA="0" endPos="40000" fadeDir="5400012" kx="0" rotWithShape="0" algn="bl" stA="50000" stPos="0" sy="-100000" ky="0"/>
          </a:effectLst>
        </p:spPr>
      </p:pic>
      <p:cxnSp>
        <p:nvCxnSpPr>
          <p:cNvPr id="245" name="Google Shape;245;p43"/>
          <p:cNvCxnSpPr/>
          <p:nvPr/>
        </p:nvCxnSpPr>
        <p:spPr>
          <a:xfrm rot="10800000">
            <a:off x="991195" y="2089540"/>
            <a:ext cx="0" cy="1749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miter lim="8000"/>
            <a:headEnd len="sm" w="sm" type="stealth"/>
            <a:tailEnd len="sm" w="sm" type="none"/>
          </a:ln>
        </p:spPr>
      </p:cxnSp>
      <p:cxnSp>
        <p:nvCxnSpPr>
          <p:cNvPr id="246" name="Google Shape;246;p43"/>
          <p:cNvCxnSpPr/>
          <p:nvPr/>
        </p:nvCxnSpPr>
        <p:spPr>
          <a:xfrm rot="10800000">
            <a:off x="1807811" y="2763004"/>
            <a:ext cx="3135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miter lim="8000"/>
            <a:headEnd len="sm" w="sm" type="stealth"/>
            <a:tailEnd len="sm" w="sm" type="none"/>
          </a:ln>
        </p:spPr>
      </p:cxnSp>
      <p:sp>
        <p:nvSpPr>
          <p:cNvPr id="247" name="Google Shape;247;p43"/>
          <p:cNvSpPr/>
          <p:nvPr/>
        </p:nvSpPr>
        <p:spPr>
          <a:xfrm>
            <a:off x="2146986" y="2446752"/>
            <a:ext cx="1556700" cy="63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ATTCGAAACA</a:t>
            </a:r>
            <a:endParaRPr sz="9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TTCGCGCAAT</a:t>
            </a:r>
            <a:endParaRPr sz="9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CTGGACTCAA</a:t>
            </a:r>
            <a:endParaRPr sz="9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48" name="Google Shape;248;p43"/>
          <p:cNvSpPr/>
          <p:nvPr/>
        </p:nvSpPr>
        <p:spPr>
          <a:xfrm>
            <a:off x="208559" y="1324960"/>
            <a:ext cx="1556700" cy="63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ATTCGAAACA</a:t>
            </a:r>
            <a:endParaRPr sz="9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TTCGCGCAAT</a:t>
            </a:r>
            <a:endParaRPr sz="9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CTGGACTCAA</a:t>
            </a:r>
            <a:endParaRPr sz="900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249" name="Google Shape;249;p43"/>
          <p:cNvCxnSpPr/>
          <p:nvPr/>
        </p:nvCxnSpPr>
        <p:spPr>
          <a:xfrm rot="10800000">
            <a:off x="3723738" y="2765971"/>
            <a:ext cx="3135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miter lim="8000"/>
            <a:headEnd len="sm" w="sm" type="stealth"/>
            <a:tailEnd len="sm" w="sm" type="none"/>
          </a:ln>
        </p:spPr>
      </p:cxnSp>
      <p:sp>
        <p:nvSpPr>
          <p:cNvPr id="250" name="Google Shape;250;p43"/>
          <p:cNvSpPr/>
          <p:nvPr/>
        </p:nvSpPr>
        <p:spPr>
          <a:xfrm>
            <a:off x="6063258" y="1622520"/>
            <a:ext cx="2750400" cy="189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TACCTCCAGGGGGCATCCTCCCCCCCA</a:t>
            </a:r>
            <a:r>
              <a:rPr b="0" i="0" lang="en" sz="1200" u="none" cap="none" strike="noStrike">
                <a:solidFill>
                  <a:srgbClr val="0056D6"/>
                </a:solidFill>
                <a:latin typeface="Consolas"/>
                <a:ea typeface="Consolas"/>
                <a:cs typeface="Consolas"/>
                <a:sym typeface="Consolas"/>
              </a:rPr>
              <a:t>ATTCGAAACA</a:t>
            </a:r>
            <a:r>
              <a:rPr b="0"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CAATCGTAGCCCCTGGCACTACCTATGTGTGTCAATTCGGAGAGAGAGAGATTCACGAAAAAAAAGT</a:t>
            </a:r>
            <a:r>
              <a:rPr b="0" i="0" lang="en" sz="1200" u="none" cap="none" strike="noStrike">
                <a:solidFill>
                  <a:srgbClr val="0056D6"/>
                </a:solidFill>
                <a:latin typeface="Consolas"/>
                <a:ea typeface="Consolas"/>
                <a:cs typeface="Consolas"/>
                <a:sym typeface="Consolas"/>
              </a:rPr>
              <a:t>CTGGACTCAA</a:t>
            </a:r>
            <a:r>
              <a:rPr b="0"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CTAGGATACACACATTCGGCTACAGATACCAAAAAAAAAAAAAAAAAAATTTTCACCATTGAGGCACCACCTTCTCGTCGCTGCGTCGCTCTGCTCGCTTCGGCTAAAAA</a:t>
            </a:r>
            <a:r>
              <a:rPr b="0" i="0" lang="en" sz="1200" u="none" cap="none" strike="noStrike">
                <a:solidFill>
                  <a:srgbClr val="0056D6"/>
                </a:solidFill>
                <a:latin typeface="Consolas"/>
                <a:ea typeface="Consolas"/>
                <a:cs typeface="Consolas"/>
                <a:sym typeface="Consolas"/>
              </a:rPr>
              <a:t>TTCGCGCAAT</a:t>
            </a:r>
            <a:r>
              <a:rPr b="0"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ACATTCGGCTACAGATACCAAAAAAA</a:t>
            </a:r>
            <a:endParaRPr sz="900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251" name="Google Shape;251;p43"/>
          <p:cNvCxnSpPr/>
          <p:nvPr/>
        </p:nvCxnSpPr>
        <p:spPr>
          <a:xfrm rot="10800000">
            <a:off x="5527535" y="2765971"/>
            <a:ext cx="3135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miter lim="8000"/>
            <a:headEnd len="sm" w="sm" type="stealth"/>
            <a:tailEnd len="sm" w="sm" type="none"/>
          </a:ln>
        </p:spPr>
      </p:cxnSp>
      <p:sp>
        <p:nvSpPr>
          <p:cNvPr id="252" name="Google Shape;252;p43"/>
          <p:cNvSpPr/>
          <p:nvPr/>
        </p:nvSpPr>
        <p:spPr>
          <a:xfrm>
            <a:off x="4184641" y="2561704"/>
            <a:ext cx="1178100" cy="38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2700" u="sng" cap="none" strike="noStrike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Aligner</a:t>
            </a:r>
            <a:endParaRPr sz="900">
              <a:latin typeface="Economica"/>
              <a:ea typeface="Economica"/>
              <a:cs typeface="Economica"/>
              <a:sym typeface="Economic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4"/>
          <p:cNvSpPr txBox="1"/>
          <p:nvPr>
            <p:ph type="title"/>
          </p:nvPr>
        </p:nvSpPr>
        <p:spPr>
          <a:xfrm>
            <a:off x="311700" y="-14127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/>
              <a:t>Reality check. </a:t>
            </a:r>
            <a:r>
              <a:rPr lang="en" sz="3500"/>
              <a:t>Errors happen. Frequently. </a:t>
            </a:r>
            <a:endParaRPr sz="3500"/>
          </a:p>
        </p:txBody>
      </p:sp>
      <p:sp>
        <p:nvSpPr>
          <p:cNvPr id="258" name="Google Shape;258;p44"/>
          <p:cNvSpPr/>
          <p:nvPr/>
        </p:nvSpPr>
        <p:spPr>
          <a:xfrm>
            <a:off x="71438" y="3907854"/>
            <a:ext cx="9001200" cy="63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3100" u="none" cap="none" strike="noStrike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“Fuzzy” matching is much more computationally expensive.</a:t>
            </a:r>
            <a:endParaRPr sz="3200"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3100" u="none" cap="none" strike="noStrike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Think Google’s “Did you mean...”</a:t>
            </a:r>
            <a:endParaRPr sz="3200">
              <a:latin typeface="Economica"/>
              <a:ea typeface="Economica"/>
              <a:cs typeface="Economica"/>
              <a:sym typeface="Economica"/>
            </a:endParaRPr>
          </a:p>
        </p:txBody>
      </p:sp>
      <p:pic>
        <p:nvPicPr>
          <p:cNvPr id="259" name="Google Shape;259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2875" y="2289403"/>
            <a:ext cx="1687800" cy="952200"/>
          </a:xfrm>
          <a:prstGeom prst="rect">
            <a:avLst/>
          </a:prstGeom>
          <a:noFill/>
          <a:ln>
            <a:noFill/>
          </a:ln>
          <a:effectLst>
            <a:reflection blurRad="0" dir="0" dist="0" endA="0" endPos="40000" fadeDir="5400012" kx="0" rotWithShape="0" algn="bl" stA="50000" stPos="0" sy="-100000" ky="0"/>
          </a:effectLst>
        </p:spPr>
      </p:pic>
      <p:cxnSp>
        <p:nvCxnSpPr>
          <p:cNvPr id="260" name="Google Shape;260;p44"/>
          <p:cNvCxnSpPr/>
          <p:nvPr/>
        </p:nvCxnSpPr>
        <p:spPr>
          <a:xfrm rot="10800000">
            <a:off x="991195" y="2089540"/>
            <a:ext cx="0" cy="1749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miter lim="8000"/>
            <a:headEnd len="sm" w="sm" type="stealth"/>
            <a:tailEnd len="sm" w="sm" type="none"/>
          </a:ln>
        </p:spPr>
      </p:cxnSp>
      <p:cxnSp>
        <p:nvCxnSpPr>
          <p:cNvPr id="261" name="Google Shape;261;p44"/>
          <p:cNvCxnSpPr/>
          <p:nvPr/>
        </p:nvCxnSpPr>
        <p:spPr>
          <a:xfrm rot="10800000">
            <a:off x="1807811" y="2763004"/>
            <a:ext cx="3135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miter lim="8000"/>
            <a:headEnd len="sm" w="sm" type="stealth"/>
            <a:tailEnd len="sm" w="sm" type="none"/>
          </a:ln>
        </p:spPr>
      </p:cxnSp>
      <p:sp>
        <p:nvSpPr>
          <p:cNvPr id="262" name="Google Shape;262;p44"/>
          <p:cNvSpPr/>
          <p:nvPr/>
        </p:nvSpPr>
        <p:spPr>
          <a:xfrm>
            <a:off x="2204529" y="2640973"/>
            <a:ext cx="1441500" cy="24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ATT</a:t>
            </a:r>
            <a:r>
              <a:rPr b="0" i="0" lang="en" sz="1500" u="none" cap="none" strike="noStrike">
                <a:solidFill>
                  <a:srgbClr val="B51A00"/>
                </a:solidFill>
                <a:latin typeface="Consolas"/>
                <a:ea typeface="Consolas"/>
                <a:cs typeface="Consolas"/>
                <a:sym typeface="Consolas"/>
              </a:rPr>
              <a:t>T</a:t>
            </a:r>
            <a:r>
              <a:rPr b="0" i="0" lang="en" sz="15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GAAACA</a:t>
            </a:r>
            <a:endParaRPr sz="9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63" name="Google Shape;263;p44"/>
          <p:cNvSpPr/>
          <p:nvPr/>
        </p:nvSpPr>
        <p:spPr>
          <a:xfrm>
            <a:off x="250243" y="1519181"/>
            <a:ext cx="1473300" cy="24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ATTCGAAACA</a:t>
            </a:r>
            <a:endParaRPr sz="900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264" name="Google Shape;264;p44"/>
          <p:cNvCxnSpPr/>
          <p:nvPr/>
        </p:nvCxnSpPr>
        <p:spPr>
          <a:xfrm rot="10800000">
            <a:off x="3723738" y="2765971"/>
            <a:ext cx="3135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miter lim="8000"/>
            <a:headEnd len="sm" w="sm" type="stealth"/>
            <a:tailEnd len="sm" w="sm" type="none"/>
          </a:ln>
        </p:spPr>
      </p:cxnSp>
      <p:sp>
        <p:nvSpPr>
          <p:cNvPr id="265" name="Google Shape;265;p44"/>
          <p:cNvSpPr/>
          <p:nvPr/>
        </p:nvSpPr>
        <p:spPr>
          <a:xfrm>
            <a:off x="6063258" y="1622520"/>
            <a:ext cx="2750400" cy="189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TACCTCCAGGGGGCATCCTCCCCCCCA</a:t>
            </a:r>
            <a:r>
              <a:rPr b="0" i="0" lang="en" sz="1200" u="none" cap="none" strike="noStrike">
                <a:solidFill>
                  <a:srgbClr val="0056D6"/>
                </a:solidFill>
                <a:latin typeface="Consolas"/>
                <a:ea typeface="Consolas"/>
                <a:cs typeface="Consolas"/>
                <a:sym typeface="Consolas"/>
              </a:rPr>
              <a:t>ATT</a:t>
            </a:r>
            <a:r>
              <a:rPr b="0" i="0" lang="en" sz="1200" u="sng" cap="none" strike="noStrike">
                <a:solidFill>
                  <a:srgbClr val="0056D6"/>
                </a:solidFill>
                <a:latin typeface="Consolas"/>
                <a:ea typeface="Consolas"/>
                <a:cs typeface="Consolas"/>
                <a:sym typeface="Consolas"/>
              </a:rPr>
              <a:t>C</a:t>
            </a:r>
            <a:r>
              <a:rPr b="0" i="0" lang="en" sz="1200" u="none" cap="none" strike="noStrike">
                <a:solidFill>
                  <a:srgbClr val="0056D6"/>
                </a:solidFill>
                <a:latin typeface="Consolas"/>
                <a:ea typeface="Consolas"/>
                <a:cs typeface="Consolas"/>
                <a:sym typeface="Consolas"/>
              </a:rPr>
              <a:t>GAAACA</a:t>
            </a:r>
            <a:r>
              <a:rPr b="0"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CAATCGTAGCCCCTGGCACTACCTATGTGTGTCAATTCGGAGAGAGAGAG</a:t>
            </a:r>
            <a:r>
              <a:rPr b="0" i="0" lang="en" sz="1200" u="none" cap="none" strike="noStrike">
                <a:solidFill>
                  <a:srgbClr val="0056D6"/>
                </a:solidFill>
                <a:latin typeface="Consolas"/>
                <a:ea typeface="Consolas"/>
                <a:cs typeface="Consolas"/>
                <a:sym typeface="Consolas"/>
              </a:rPr>
              <a:t>ATT</a:t>
            </a:r>
            <a:r>
              <a:rPr b="0" i="0" lang="en" sz="1200" u="sng" cap="none" strike="noStrike">
                <a:solidFill>
                  <a:srgbClr val="FEC700"/>
                </a:solidFill>
                <a:latin typeface="Consolas"/>
                <a:ea typeface="Consolas"/>
                <a:cs typeface="Consolas"/>
                <a:sym typeface="Consolas"/>
              </a:rPr>
              <a:t>G</a:t>
            </a:r>
            <a:r>
              <a:rPr b="0" i="0" lang="en" sz="1200" u="none" cap="none" strike="noStrike">
                <a:solidFill>
                  <a:srgbClr val="0056D6"/>
                </a:solidFill>
                <a:latin typeface="Consolas"/>
                <a:ea typeface="Consolas"/>
                <a:cs typeface="Consolas"/>
                <a:sym typeface="Consolas"/>
              </a:rPr>
              <a:t>GAAACA</a:t>
            </a:r>
            <a:r>
              <a:rPr b="0"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AAAAAGTGCTACAGATACCACTAGGATACACACATTCGGCTACAGATACCAAAAAAAAAAAAAAAAAAATTTTCACCATTGAGGCACCACCTTCTCGTCGCTGCGTCGCTCTGCTCGCGGCTAAAAA</a:t>
            </a:r>
            <a:r>
              <a:rPr b="0" i="0" lang="en" sz="1200" u="none" cap="none" strike="noStrike">
                <a:solidFill>
                  <a:srgbClr val="0056D6"/>
                </a:solidFill>
                <a:latin typeface="Consolas"/>
                <a:ea typeface="Consolas"/>
                <a:cs typeface="Consolas"/>
                <a:sym typeface="Consolas"/>
              </a:rPr>
              <a:t>ATT</a:t>
            </a:r>
            <a:r>
              <a:rPr b="0" i="0" lang="en" sz="1200" u="sng" cap="none" strike="noStrike">
                <a:solidFill>
                  <a:srgbClr val="669C35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0" i="0" lang="en" sz="1200" u="none" cap="none" strike="noStrike">
                <a:solidFill>
                  <a:srgbClr val="0056D6"/>
                </a:solidFill>
                <a:latin typeface="Consolas"/>
                <a:ea typeface="Consolas"/>
                <a:cs typeface="Consolas"/>
                <a:sym typeface="Consolas"/>
              </a:rPr>
              <a:t>GAAACA</a:t>
            </a:r>
            <a:r>
              <a:rPr b="0"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ACATTCGGCTACAGATACCAAAATTT</a:t>
            </a:r>
            <a:endParaRPr sz="9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66" name="Google Shape;266;p44"/>
          <p:cNvSpPr/>
          <p:nvPr/>
        </p:nvSpPr>
        <p:spPr>
          <a:xfrm>
            <a:off x="4184641" y="2561704"/>
            <a:ext cx="1178100" cy="38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2700" u="sng" cap="none" strike="noStrike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Aligner</a:t>
            </a:r>
            <a:endParaRPr sz="900">
              <a:latin typeface="Economica"/>
              <a:ea typeface="Economica"/>
              <a:cs typeface="Economica"/>
              <a:sym typeface="Economica"/>
            </a:endParaRPr>
          </a:p>
        </p:txBody>
      </p:sp>
      <p:cxnSp>
        <p:nvCxnSpPr>
          <p:cNvPr id="267" name="Google Shape;267;p44"/>
          <p:cNvCxnSpPr/>
          <p:nvPr/>
        </p:nvCxnSpPr>
        <p:spPr>
          <a:xfrm rot="10800000">
            <a:off x="5476338" y="2765971"/>
            <a:ext cx="3135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miter lim="8000"/>
            <a:headEnd len="sm" w="sm" type="stealth"/>
            <a:tailEnd len="sm" w="sm" type="non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Goal: find all variants in an individual's diploid genome.</a:t>
            </a:r>
            <a:endParaRPr sz="3200"/>
          </a:p>
        </p:txBody>
      </p:sp>
      <p:pic>
        <p:nvPicPr>
          <p:cNvPr id="273" name="Google Shape;273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02375" y="1385413"/>
            <a:ext cx="2539250" cy="27030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Find inherited genetic variation by sequencing DNA </a:t>
            </a:r>
            <a:endParaRPr sz="3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from millions of cells</a:t>
            </a:r>
            <a:endParaRPr sz="3200"/>
          </a:p>
        </p:txBody>
      </p:sp>
      <p:pic>
        <p:nvPicPr>
          <p:cNvPr id="279" name="Google Shape;27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56825" y="1501050"/>
            <a:ext cx="2539250" cy="27030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46"/>
          <p:cNvPicPr preferRelativeResize="0"/>
          <p:nvPr/>
        </p:nvPicPr>
        <p:blipFill rotWithShape="1">
          <a:blip r:embed="rId4">
            <a:alphaModFix/>
          </a:blip>
          <a:srcRect b="11386" l="0" r="42119" t="0"/>
          <a:stretch/>
        </p:blipFill>
        <p:spPr>
          <a:xfrm>
            <a:off x="2506075" y="2213546"/>
            <a:ext cx="276825" cy="11478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1" name="Google Shape;281;p46"/>
          <p:cNvCxnSpPr/>
          <p:nvPr/>
        </p:nvCxnSpPr>
        <p:spPr>
          <a:xfrm rot="10800000">
            <a:off x="1777950" y="2669300"/>
            <a:ext cx="4368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miter lim="8000"/>
            <a:headEnd len="sm" w="sm" type="stealth"/>
            <a:tailEnd len="sm" w="sm" type="none"/>
          </a:ln>
        </p:spPr>
      </p:cxnSp>
      <p:cxnSp>
        <p:nvCxnSpPr>
          <p:cNvPr id="282" name="Google Shape;282;p46"/>
          <p:cNvCxnSpPr/>
          <p:nvPr/>
        </p:nvCxnSpPr>
        <p:spPr>
          <a:xfrm rot="10800000">
            <a:off x="3073350" y="2669300"/>
            <a:ext cx="4368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miter lim="8000"/>
            <a:headEnd len="sm" w="sm" type="stealth"/>
            <a:tailEnd len="sm" w="sm" type="none"/>
          </a:ln>
        </p:spPr>
      </p:cxnSp>
      <p:grpSp>
        <p:nvGrpSpPr>
          <p:cNvPr id="283" name="Google Shape;283;p46"/>
          <p:cNvGrpSpPr/>
          <p:nvPr/>
        </p:nvGrpSpPr>
        <p:grpSpPr>
          <a:xfrm>
            <a:off x="3720200" y="1610325"/>
            <a:ext cx="1087200" cy="1118100"/>
            <a:chOff x="3720200" y="1610325"/>
            <a:chExt cx="1087200" cy="1118100"/>
          </a:xfrm>
        </p:grpSpPr>
        <p:sp>
          <p:nvSpPr>
            <p:cNvPr id="284" name="Google Shape;284;p46"/>
            <p:cNvSpPr/>
            <p:nvPr/>
          </p:nvSpPr>
          <p:spPr>
            <a:xfrm>
              <a:off x="3720200" y="1610325"/>
              <a:ext cx="1087200" cy="1118100"/>
            </a:xfrm>
            <a:prstGeom prst="ellipse">
              <a:avLst/>
            </a:prstGeom>
            <a:noFill/>
            <a:ln cap="flat" cmpd="sng" w="3810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85" name="Google Shape;285;p46"/>
            <p:cNvGrpSpPr/>
            <p:nvPr/>
          </p:nvGrpSpPr>
          <p:grpSpPr>
            <a:xfrm rot="10800000">
              <a:off x="4055400" y="1780550"/>
              <a:ext cx="168900" cy="777650"/>
              <a:chOff x="4131600" y="1704350"/>
              <a:chExt cx="168900" cy="777650"/>
            </a:xfrm>
          </p:grpSpPr>
          <p:sp>
            <p:nvSpPr>
              <p:cNvPr id="286" name="Google Shape;286;p46"/>
              <p:cNvSpPr/>
              <p:nvPr/>
            </p:nvSpPr>
            <p:spPr>
              <a:xfrm>
                <a:off x="4131600" y="1704350"/>
                <a:ext cx="168900" cy="472800"/>
              </a:xfrm>
              <a:prstGeom prst="roundRect">
                <a:avLst>
                  <a:gd fmla="val 16667" name="adj"/>
                </a:avLst>
              </a:prstGeom>
              <a:solidFill>
                <a:srgbClr val="D5A6BD"/>
              </a:solidFill>
              <a:ln cap="flat" cmpd="sng" w="2857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" name="Google Shape;287;p46"/>
              <p:cNvSpPr/>
              <p:nvPr/>
            </p:nvSpPr>
            <p:spPr>
              <a:xfrm>
                <a:off x="4131600" y="2217100"/>
                <a:ext cx="168900" cy="264900"/>
              </a:xfrm>
              <a:prstGeom prst="roundRect">
                <a:avLst>
                  <a:gd fmla="val 16667" name="adj"/>
                </a:avLst>
              </a:prstGeom>
              <a:solidFill>
                <a:srgbClr val="D5A6BD"/>
              </a:solidFill>
              <a:ln cap="flat" cmpd="sng" w="2857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88" name="Google Shape;288;p46"/>
            <p:cNvGrpSpPr/>
            <p:nvPr/>
          </p:nvGrpSpPr>
          <p:grpSpPr>
            <a:xfrm rot="10800000">
              <a:off x="4284000" y="1780550"/>
              <a:ext cx="168900" cy="777650"/>
              <a:chOff x="4131600" y="1704350"/>
              <a:chExt cx="168900" cy="777650"/>
            </a:xfrm>
          </p:grpSpPr>
          <p:sp>
            <p:nvSpPr>
              <p:cNvPr id="289" name="Google Shape;289;p46"/>
              <p:cNvSpPr/>
              <p:nvPr/>
            </p:nvSpPr>
            <p:spPr>
              <a:xfrm>
                <a:off x="4131600" y="1704350"/>
                <a:ext cx="168900" cy="472800"/>
              </a:xfrm>
              <a:prstGeom prst="roundRect">
                <a:avLst>
                  <a:gd fmla="val 16667" name="adj"/>
                </a:avLst>
              </a:prstGeom>
              <a:solidFill>
                <a:srgbClr val="674EA7"/>
              </a:solidFill>
              <a:ln cap="flat" cmpd="sng" w="2857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" name="Google Shape;290;p46"/>
              <p:cNvSpPr/>
              <p:nvPr/>
            </p:nvSpPr>
            <p:spPr>
              <a:xfrm>
                <a:off x="4131600" y="2217100"/>
                <a:ext cx="168900" cy="264900"/>
              </a:xfrm>
              <a:prstGeom prst="roundRect">
                <a:avLst>
                  <a:gd fmla="val 16667" name="adj"/>
                </a:avLst>
              </a:prstGeom>
              <a:solidFill>
                <a:srgbClr val="674EA7"/>
              </a:solidFill>
              <a:ln cap="flat" cmpd="sng" w="2857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91" name="Google Shape;291;p46"/>
            <p:cNvSpPr txBox="1"/>
            <p:nvPr/>
          </p:nvSpPr>
          <p:spPr>
            <a:xfrm>
              <a:off x="4000450" y="2030650"/>
              <a:ext cx="294900" cy="41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FFFFFF"/>
                  </a:solidFill>
                  <a:latin typeface="Consolas"/>
                  <a:ea typeface="Consolas"/>
                  <a:cs typeface="Consolas"/>
                  <a:sym typeface="Consolas"/>
                </a:rPr>
                <a:t>A</a:t>
              </a:r>
              <a:endParaRPr b="1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292" name="Google Shape;292;p46"/>
            <p:cNvSpPr txBox="1"/>
            <p:nvPr/>
          </p:nvSpPr>
          <p:spPr>
            <a:xfrm>
              <a:off x="4229050" y="2030650"/>
              <a:ext cx="294900" cy="41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FFFFFF"/>
                  </a:solidFill>
                  <a:latin typeface="Consolas"/>
                  <a:ea typeface="Consolas"/>
                  <a:cs typeface="Consolas"/>
                  <a:sym typeface="Consolas"/>
                </a:rPr>
                <a:t>G</a:t>
              </a:r>
              <a:endParaRPr b="1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  <p:sp>
        <p:nvSpPr>
          <p:cNvPr id="293" name="Google Shape;293;p46"/>
          <p:cNvSpPr txBox="1"/>
          <p:nvPr/>
        </p:nvSpPr>
        <p:spPr>
          <a:xfrm>
            <a:off x="3822525" y="4104825"/>
            <a:ext cx="3000000" cy="5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x  millions</a:t>
            </a:r>
            <a:endParaRPr/>
          </a:p>
        </p:txBody>
      </p:sp>
      <p:grpSp>
        <p:nvGrpSpPr>
          <p:cNvPr id="294" name="Google Shape;294;p46"/>
          <p:cNvGrpSpPr/>
          <p:nvPr/>
        </p:nvGrpSpPr>
        <p:grpSpPr>
          <a:xfrm>
            <a:off x="4101200" y="2829525"/>
            <a:ext cx="1087200" cy="1118100"/>
            <a:chOff x="3720200" y="1610325"/>
            <a:chExt cx="1087200" cy="1118100"/>
          </a:xfrm>
        </p:grpSpPr>
        <p:sp>
          <p:nvSpPr>
            <p:cNvPr id="295" name="Google Shape;295;p46"/>
            <p:cNvSpPr/>
            <p:nvPr/>
          </p:nvSpPr>
          <p:spPr>
            <a:xfrm>
              <a:off x="3720200" y="1610325"/>
              <a:ext cx="1087200" cy="1118100"/>
            </a:xfrm>
            <a:prstGeom prst="ellipse">
              <a:avLst/>
            </a:prstGeom>
            <a:noFill/>
            <a:ln cap="flat" cmpd="sng" w="3810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96" name="Google Shape;296;p46"/>
            <p:cNvGrpSpPr/>
            <p:nvPr/>
          </p:nvGrpSpPr>
          <p:grpSpPr>
            <a:xfrm rot="10800000">
              <a:off x="4055400" y="1780550"/>
              <a:ext cx="168900" cy="777650"/>
              <a:chOff x="4131600" y="1704350"/>
              <a:chExt cx="168900" cy="777650"/>
            </a:xfrm>
          </p:grpSpPr>
          <p:sp>
            <p:nvSpPr>
              <p:cNvPr id="297" name="Google Shape;297;p46"/>
              <p:cNvSpPr/>
              <p:nvPr/>
            </p:nvSpPr>
            <p:spPr>
              <a:xfrm>
                <a:off x="4131600" y="1704350"/>
                <a:ext cx="168900" cy="472800"/>
              </a:xfrm>
              <a:prstGeom prst="roundRect">
                <a:avLst>
                  <a:gd fmla="val 16667" name="adj"/>
                </a:avLst>
              </a:prstGeom>
              <a:solidFill>
                <a:srgbClr val="D5A6BD"/>
              </a:solidFill>
              <a:ln cap="flat" cmpd="sng" w="2857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" name="Google Shape;298;p46"/>
              <p:cNvSpPr/>
              <p:nvPr/>
            </p:nvSpPr>
            <p:spPr>
              <a:xfrm>
                <a:off x="4131600" y="2217100"/>
                <a:ext cx="168900" cy="264900"/>
              </a:xfrm>
              <a:prstGeom prst="roundRect">
                <a:avLst>
                  <a:gd fmla="val 16667" name="adj"/>
                </a:avLst>
              </a:prstGeom>
              <a:solidFill>
                <a:srgbClr val="D5A6BD"/>
              </a:solidFill>
              <a:ln cap="flat" cmpd="sng" w="2857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99" name="Google Shape;299;p46"/>
            <p:cNvGrpSpPr/>
            <p:nvPr/>
          </p:nvGrpSpPr>
          <p:grpSpPr>
            <a:xfrm rot="10800000">
              <a:off x="4284000" y="1780550"/>
              <a:ext cx="168900" cy="777650"/>
              <a:chOff x="4131600" y="1704350"/>
              <a:chExt cx="168900" cy="777650"/>
            </a:xfrm>
          </p:grpSpPr>
          <p:sp>
            <p:nvSpPr>
              <p:cNvPr id="300" name="Google Shape;300;p46"/>
              <p:cNvSpPr/>
              <p:nvPr/>
            </p:nvSpPr>
            <p:spPr>
              <a:xfrm>
                <a:off x="4131600" y="1704350"/>
                <a:ext cx="168900" cy="472800"/>
              </a:xfrm>
              <a:prstGeom prst="roundRect">
                <a:avLst>
                  <a:gd fmla="val 16667" name="adj"/>
                </a:avLst>
              </a:prstGeom>
              <a:solidFill>
                <a:srgbClr val="674EA7"/>
              </a:solidFill>
              <a:ln cap="flat" cmpd="sng" w="2857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" name="Google Shape;301;p46"/>
              <p:cNvSpPr/>
              <p:nvPr/>
            </p:nvSpPr>
            <p:spPr>
              <a:xfrm>
                <a:off x="4131600" y="2217100"/>
                <a:ext cx="168900" cy="264900"/>
              </a:xfrm>
              <a:prstGeom prst="roundRect">
                <a:avLst>
                  <a:gd fmla="val 16667" name="adj"/>
                </a:avLst>
              </a:prstGeom>
              <a:solidFill>
                <a:srgbClr val="674EA7"/>
              </a:solidFill>
              <a:ln cap="flat" cmpd="sng" w="2857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02" name="Google Shape;302;p46"/>
            <p:cNvSpPr txBox="1"/>
            <p:nvPr/>
          </p:nvSpPr>
          <p:spPr>
            <a:xfrm>
              <a:off x="4000450" y="2030650"/>
              <a:ext cx="294900" cy="41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FFFFFF"/>
                  </a:solidFill>
                  <a:latin typeface="Consolas"/>
                  <a:ea typeface="Consolas"/>
                  <a:cs typeface="Consolas"/>
                  <a:sym typeface="Consolas"/>
                </a:rPr>
                <a:t>A</a:t>
              </a:r>
              <a:endParaRPr b="1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303" name="Google Shape;303;p46"/>
            <p:cNvSpPr txBox="1"/>
            <p:nvPr/>
          </p:nvSpPr>
          <p:spPr>
            <a:xfrm>
              <a:off x="4229050" y="2030650"/>
              <a:ext cx="294900" cy="41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FFFFFF"/>
                  </a:solidFill>
                  <a:latin typeface="Consolas"/>
                  <a:ea typeface="Consolas"/>
                  <a:cs typeface="Consolas"/>
                  <a:sym typeface="Consolas"/>
                </a:rPr>
                <a:t>G</a:t>
              </a:r>
              <a:endParaRPr b="1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  <p:grpSp>
        <p:nvGrpSpPr>
          <p:cNvPr id="304" name="Google Shape;304;p46"/>
          <p:cNvGrpSpPr/>
          <p:nvPr/>
        </p:nvGrpSpPr>
        <p:grpSpPr>
          <a:xfrm>
            <a:off x="4939400" y="1762725"/>
            <a:ext cx="1087200" cy="1118100"/>
            <a:chOff x="3720200" y="1610325"/>
            <a:chExt cx="1087200" cy="1118100"/>
          </a:xfrm>
        </p:grpSpPr>
        <p:sp>
          <p:nvSpPr>
            <p:cNvPr id="305" name="Google Shape;305;p46"/>
            <p:cNvSpPr/>
            <p:nvPr/>
          </p:nvSpPr>
          <p:spPr>
            <a:xfrm>
              <a:off x="3720200" y="1610325"/>
              <a:ext cx="1087200" cy="1118100"/>
            </a:xfrm>
            <a:prstGeom prst="ellipse">
              <a:avLst/>
            </a:prstGeom>
            <a:noFill/>
            <a:ln cap="flat" cmpd="sng" w="3810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06" name="Google Shape;306;p46"/>
            <p:cNvGrpSpPr/>
            <p:nvPr/>
          </p:nvGrpSpPr>
          <p:grpSpPr>
            <a:xfrm rot="10800000">
              <a:off x="4055400" y="1780550"/>
              <a:ext cx="168900" cy="777650"/>
              <a:chOff x="4131600" y="1704350"/>
              <a:chExt cx="168900" cy="777650"/>
            </a:xfrm>
          </p:grpSpPr>
          <p:sp>
            <p:nvSpPr>
              <p:cNvPr id="307" name="Google Shape;307;p46"/>
              <p:cNvSpPr/>
              <p:nvPr/>
            </p:nvSpPr>
            <p:spPr>
              <a:xfrm>
                <a:off x="4131600" y="1704350"/>
                <a:ext cx="168900" cy="472800"/>
              </a:xfrm>
              <a:prstGeom prst="roundRect">
                <a:avLst>
                  <a:gd fmla="val 16667" name="adj"/>
                </a:avLst>
              </a:prstGeom>
              <a:solidFill>
                <a:srgbClr val="D5A6BD"/>
              </a:solidFill>
              <a:ln cap="flat" cmpd="sng" w="2857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8" name="Google Shape;308;p46"/>
              <p:cNvSpPr/>
              <p:nvPr/>
            </p:nvSpPr>
            <p:spPr>
              <a:xfrm>
                <a:off x="4131600" y="2217100"/>
                <a:ext cx="168900" cy="264900"/>
              </a:xfrm>
              <a:prstGeom prst="roundRect">
                <a:avLst>
                  <a:gd fmla="val 16667" name="adj"/>
                </a:avLst>
              </a:prstGeom>
              <a:solidFill>
                <a:srgbClr val="D5A6BD"/>
              </a:solidFill>
              <a:ln cap="flat" cmpd="sng" w="2857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09" name="Google Shape;309;p46"/>
            <p:cNvGrpSpPr/>
            <p:nvPr/>
          </p:nvGrpSpPr>
          <p:grpSpPr>
            <a:xfrm rot="10800000">
              <a:off x="4284000" y="1780550"/>
              <a:ext cx="168900" cy="777650"/>
              <a:chOff x="4131600" y="1704350"/>
              <a:chExt cx="168900" cy="777650"/>
            </a:xfrm>
          </p:grpSpPr>
          <p:sp>
            <p:nvSpPr>
              <p:cNvPr id="310" name="Google Shape;310;p46"/>
              <p:cNvSpPr/>
              <p:nvPr/>
            </p:nvSpPr>
            <p:spPr>
              <a:xfrm>
                <a:off x="4131600" y="1704350"/>
                <a:ext cx="168900" cy="472800"/>
              </a:xfrm>
              <a:prstGeom prst="roundRect">
                <a:avLst>
                  <a:gd fmla="val 16667" name="adj"/>
                </a:avLst>
              </a:prstGeom>
              <a:solidFill>
                <a:srgbClr val="674EA7"/>
              </a:solidFill>
              <a:ln cap="flat" cmpd="sng" w="2857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" name="Google Shape;311;p46"/>
              <p:cNvSpPr/>
              <p:nvPr/>
            </p:nvSpPr>
            <p:spPr>
              <a:xfrm>
                <a:off x="4131600" y="2217100"/>
                <a:ext cx="168900" cy="264900"/>
              </a:xfrm>
              <a:prstGeom prst="roundRect">
                <a:avLst>
                  <a:gd fmla="val 16667" name="adj"/>
                </a:avLst>
              </a:prstGeom>
              <a:solidFill>
                <a:srgbClr val="674EA7"/>
              </a:solidFill>
              <a:ln cap="flat" cmpd="sng" w="2857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12" name="Google Shape;312;p46"/>
            <p:cNvSpPr txBox="1"/>
            <p:nvPr/>
          </p:nvSpPr>
          <p:spPr>
            <a:xfrm>
              <a:off x="4000450" y="2030650"/>
              <a:ext cx="294900" cy="41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FFFFFF"/>
                  </a:solidFill>
                  <a:latin typeface="Consolas"/>
                  <a:ea typeface="Consolas"/>
                  <a:cs typeface="Consolas"/>
                  <a:sym typeface="Consolas"/>
                </a:rPr>
                <a:t>A</a:t>
              </a:r>
              <a:endParaRPr b="1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313" name="Google Shape;313;p46"/>
            <p:cNvSpPr txBox="1"/>
            <p:nvPr/>
          </p:nvSpPr>
          <p:spPr>
            <a:xfrm>
              <a:off x="4229050" y="2030650"/>
              <a:ext cx="294900" cy="41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FFFFFF"/>
                  </a:solidFill>
                  <a:latin typeface="Consolas"/>
                  <a:ea typeface="Consolas"/>
                  <a:cs typeface="Consolas"/>
                  <a:sym typeface="Consolas"/>
                </a:rPr>
                <a:t>G</a:t>
              </a:r>
              <a:endParaRPr b="1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  <p:grpSp>
        <p:nvGrpSpPr>
          <p:cNvPr id="314" name="Google Shape;314;p46"/>
          <p:cNvGrpSpPr/>
          <p:nvPr/>
        </p:nvGrpSpPr>
        <p:grpSpPr>
          <a:xfrm>
            <a:off x="6082400" y="1153125"/>
            <a:ext cx="1087200" cy="1118100"/>
            <a:chOff x="3720200" y="1610325"/>
            <a:chExt cx="1087200" cy="1118100"/>
          </a:xfrm>
        </p:grpSpPr>
        <p:sp>
          <p:nvSpPr>
            <p:cNvPr id="315" name="Google Shape;315;p46"/>
            <p:cNvSpPr/>
            <p:nvPr/>
          </p:nvSpPr>
          <p:spPr>
            <a:xfrm>
              <a:off x="3720200" y="1610325"/>
              <a:ext cx="1087200" cy="1118100"/>
            </a:xfrm>
            <a:prstGeom prst="ellipse">
              <a:avLst/>
            </a:prstGeom>
            <a:noFill/>
            <a:ln cap="flat" cmpd="sng" w="3810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16" name="Google Shape;316;p46"/>
            <p:cNvGrpSpPr/>
            <p:nvPr/>
          </p:nvGrpSpPr>
          <p:grpSpPr>
            <a:xfrm rot="10800000">
              <a:off x="4055400" y="1780550"/>
              <a:ext cx="168900" cy="777650"/>
              <a:chOff x="4131600" y="1704350"/>
              <a:chExt cx="168900" cy="777650"/>
            </a:xfrm>
          </p:grpSpPr>
          <p:sp>
            <p:nvSpPr>
              <p:cNvPr id="317" name="Google Shape;317;p46"/>
              <p:cNvSpPr/>
              <p:nvPr/>
            </p:nvSpPr>
            <p:spPr>
              <a:xfrm>
                <a:off x="4131600" y="1704350"/>
                <a:ext cx="168900" cy="472800"/>
              </a:xfrm>
              <a:prstGeom prst="roundRect">
                <a:avLst>
                  <a:gd fmla="val 16667" name="adj"/>
                </a:avLst>
              </a:prstGeom>
              <a:solidFill>
                <a:srgbClr val="D5A6BD"/>
              </a:solidFill>
              <a:ln cap="flat" cmpd="sng" w="2857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8" name="Google Shape;318;p46"/>
              <p:cNvSpPr/>
              <p:nvPr/>
            </p:nvSpPr>
            <p:spPr>
              <a:xfrm>
                <a:off x="4131600" y="2217100"/>
                <a:ext cx="168900" cy="264900"/>
              </a:xfrm>
              <a:prstGeom prst="roundRect">
                <a:avLst>
                  <a:gd fmla="val 16667" name="adj"/>
                </a:avLst>
              </a:prstGeom>
              <a:solidFill>
                <a:srgbClr val="D5A6BD"/>
              </a:solidFill>
              <a:ln cap="flat" cmpd="sng" w="2857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19" name="Google Shape;319;p46"/>
            <p:cNvGrpSpPr/>
            <p:nvPr/>
          </p:nvGrpSpPr>
          <p:grpSpPr>
            <a:xfrm rot="10800000">
              <a:off x="4284000" y="1780550"/>
              <a:ext cx="168900" cy="777650"/>
              <a:chOff x="4131600" y="1704350"/>
              <a:chExt cx="168900" cy="777650"/>
            </a:xfrm>
          </p:grpSpPr>
          <p:sp>
            <p:nvSpPr>
              <p:cNvPr id="320" name="Google Shape;320;p46"/>
              <p:cNvSpPr/>
              <p:nvPr/>
            </p:nvSpPr>
            <p:spPr>
              <a:xfrm>
                <a:off x="4131600" y="1704350"/>
                <a:ext cx="168900" cy="472800"/>
              </a:xfrm>
              <a:prstGeom prst="roundRect">
                <a:avLst>
                  <a:gd fmla="val 16667" name="adj"/>
                </a:avLst>
              </a:prstGeom>
              <a:solidFill>
                <a:srgbClr val="674EA7"/>
              </a:solidFill>
              <a:ln cap="flat" cmpd="sng" w="2857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1" name="Google Shape;321;p46"/>
              <p:cNvSpPr/>
              <p:nvPr/>
            </p:nvSpPr>
            <p:spPr>
              <a:xfrm>
                <a:off x="4131600" y="2217100"/>
                <a:ext cx="168900" cy="264900"/>
              </a:xfrm>
              <a:prstGeom prst="roundRect">
                <a:avLst>
                  <a:gd fmla="val 16667" name="adj"/>
                </a:avLst>
              </a:prstGeom>
              <a:solidFill>
                <a:srgbClr val="674EA7"/>
              </a:solidFill>
              <a:ln cap="flat" cmpd="sng" w="2857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22" name="Google Shape;322;p46"/>
            <p:cNvSpPr txBox="1"/>
            <p:nvPr/>
          </p:nvSpPr>
          <p:spPr>
            <a:xfrm>
              <a:off x="4000450" y="2030650"/>
              <a:ext cx="294900" cy="41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FFFFFF"/>
                  </a:solidFill>
                  <a:latin typeface="Consolas"/>
                  <a:ea typeface="Consolas"/>
                  <a:cs typeface="Consolas"/>
                  <a:sym typeface="Consolas"/>
                </a:rPr>
                <a:t>A</a:t>
              </a:r>
              <a:endParaRPr b="1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323" name="Google Shape;323;p46"/>
            <p:cNvSpPr txBox="1"/>
            <p:nvPr/>
          </p:nvSpPr>
          <p:spPr>
            <a:xfrm>
              <a:off x="4229050" y="2030650"/>
              <a:ext cx="294900" cy="41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FFFFFF"/>
                  </a:solidFill>
                  <a:latin typeface="Consolas"/>
                  <a:ea typeface="Consolas"/>
                  <a:cs typeface="Consolas"/>
                  <a:sym typeface="Consolas"/>
                </a:rPr>
                <a:t>G</a:t>
              </a:r>
              <a:endParaRPr b="1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  <p:grpSp>
        <p:nvGrpSpPr>
          <p:cNvPr id="324" name="Google Shape;324;p46"/>
          <p:cNvGrpSpPr/>
          <p:nvPr/>
        </p:nvGrpSpPr>
        <p:grpSpPr>
          <a:xfrm>
            <a:off x="6158600" y="2296125"/>
            <a:ext cx="1087200" cy="1118100"/>
            <a:chOff x="3720200" y="1610325"/>
            <a:chExt cx="1087200" cy="1118100"/>
          </a:xfrm>
        </p:grpSpPr>
        <p:sp>
          <p:nvSpPr>
            <p:cNvPr id="325" name="Google Shape;325;p46"/>
            <p:cNvSpPr/>
            <p:nvPr/>
          </p:nvSpPr>
          <p:spPr>
            <a:xfrm>
              <a:off x="3720200" y="1610325"/>
              <a:ext cx="1087200" cy="1118100"/>
            </a:xfrm>
            <a:prstGeom prst="ellipse">
              <a:avLst/>
            </a:prstGeom>
            <a:noFill/>
            <a:ln cap="flat" cmpd="sng" w="3810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6" name="Google Shape;326;p46"/>
            <p:cNvGrpSpPr/>
            <p:nvPr/>
          </p:nvGrpSpPr>
          <p:grpSpPr>
            <a:xfrm rot="10800000">
              <a:off x="4055400" y="1780550"/>
              <a:ext cx="168900" cy="777650"/>
              <a:chOff x="4131600" y="1704350"/>
              <a:chExt cx="168900" cy="777650"/>
            </a:xfrm>
          </p:grpSpPr>
          <p:sp>
            <p:nvSpPr>
              <p:cNvPr id="327" name="Google Shape;327;p46"/>
              <p:cNvSpPr/>
              <p:nvPr/>
            </p:nvSpPr>
            <p:spPr>
              <a:xfrm>
                <a:off x="4131600" y="1704350"/>
                <a:ext cx="168900" cy="472800"/>
              </a:xfrm>
              <a:prstGeom prst="roundRect">
                <a:avLst>
                  <a:gd fmla="val 16667" name="adj"/>
                </a:avLst>
              </a:prstGeom>
              <a:solidFill>
                <a:srgbClr val="D5A6BD"/>
              </a:solidFill>
              <a:ln cap="flat" cmpd="sng" w="2857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8" name="Google Shape;328;p46"/>
              <p:cNvSpPr/>
              <p:nvPr/>
            </p:nvSpPr>
            <p:spPr>
              <a:xfrm>
                <a:off x="4131600" y="2217100"/>
                <a:ext cx="168900" cy="264900"/>
              </a:xfrm>
              <a:prstGeom prst="roundRect">
                <a:avLst>
                  <a:gd fmla="val 16667" name="adj"/>
                </a:avLst>
              </a:prstGeom>
              <a:solidFill>
                <a:srgbClr val="D5A6BD"/>
              </a:solidFill>
              <a:ln cap="flat" cmpd="sng" w="2857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29" name="Google Shape;329;p46"/>
            <p:cNvGrpSpPr/>
            <p:nvPr/>
          </p:nvGrpSpPr>
          <p:grpSpPr>
            <a:xfrm rot="10800000">
              <a:off x="4284000" y="1780550"/>
              <a:ext cx="168900" cy="777650"/>
              <a:chOff x="4131600" y="1704350"/>
              <a:chExt cx="168900" cy="777650"/>
            </a:xfrm>
          </p:grpSpPr>
          <p:sp>
            <p:nvSpPr>
              <p:cNvPr id="330" name="Google Shape;330;p46"/>
              <p:cNvSpPr/>
              <p:nvPr/>
            </p:nvSpPr>
            <p:spPr>
              <a:xfrm>
                <a:off x="4131600" y="1704350"/>
                <a:ext cx="168900" cy="472800"/>
              </a:xfrm>
              <a:prstGeom prst="roundRect">
                <a:avLst>
                  <a:gd fmla="val 16667" name="adj"/>
                </a:avLst>
              </a:prstGeom>
              <a:solidFill>
                <a:srgbClr val="674EA7"/>
              </a:solidFill>
              <a:ln cap="flat" cmpd="sng" w="2857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1" name="Google Shape;331;p46"/>
              <p:cNvSpPr/>
              <p:nvPr/>
            </p:nvSpPr>
            <p:spPr>
              <a:xfrm>
                <a:off x="4131600" y="2217100"/>
                <a:ext cx="168900" cy="264900"/>
              </a:xfrm>
              <a:prstGeom prst="roundRect">
                <a:avLst>
                  <a:gd fmla="val 16667" name="adj"/>
                </a:avLst>
              </a:prstGeom>
              <a:solidFill>
                <a:srgbClr val="674EA7"/>
              </a:solidFill>
              <a:ln cap="flat" cmpd="sng" w="2857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32" name="Google Shape;332;p46"/>
            <p:cNvSpPr txBox="1"/>
            <p:nvPr/>
          </p:nvSpPr>
          <p:spPr>
            <a:xfrm>
              <a:off x="4000450" y="2030650"/>
              <a:ext cx="294900" cy="41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FFFFFF"/>
                  </a:solidFill>
                  <a:latin typeface="Consolas"/>
                  <a:ea typeface="Consolas"/>
                  <a:cs typeface="Consolas"/>
                  <a:sym typeface="Consolas"/>
                </a:rPr>
                <a:t>A</a:t>
              </a:r>
              <a:endParaRPr b="1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333" name="Google Shape;333;p46"/>
            <p:cNvSpPr txBox="1"/>
            <p:nvPr/>
          </p:nvSpPr>
          <p:spPr>
            <a:xfrm>
              <a:off x="4229050" y="2030650"/>
              <a:ext cx="294900" cy="41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FFFFFF"/>
                  </a:solidFill>
                  <a:latin typeface="Consolas"/>
                  <a:ea typeface="Consolas"/>
                  <a:cs typeface="Consolas"/>
                  <a:sym typeface="Consolas"/>
                </a:rPr>
                <a:t>G</a:t>
              </a:r>
              <a:endParaRPr b="1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  <p:grpSp>
        <p:nvGrpSpPr>
          <p:cNvPr id="334" name="Google Shape;334;p46"/>
          <p:cNvGrpSpPr/>
          <p:nvPr/>
        </p:nvGrpSpPr>
        <p:grpSpPr>
          <a:xfrm>
            <a:off x="5244200" y="3286725"/>
            <a:ext cx="1087200" cy="1118100"/>
            <a:chOff x="3720200" y="1610325"/>
            <a:chExt cx="1087200" cy="1118100"/>
          </a:xfrm>
        </p:grpSpPr>
        <p:sp>
          <p:nvSpPr>
            <p:cNvPr id="335" name="Google Shape;335;p46"/>
            <p:cNvSpPr/>
            <p:nvPr/>
          </p:nvSpPr>
          <p:spPr>
            <a:xfrm>
              <a:off x="3720200" y="1610325"/>
              <a:ext cx="1087200" cy="1118100"/>
            </a:xfrm>
            <a:prstGeom prst="ellipse">
              <a:avLst/>
            </a:prstGeom>
            <a:noFill/>
            <a:ln cap="flat" cmpd="sng" w="3810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36" name="Google Shape;336;p46"/>
            <p:cNvGrpSpPr/>
            <p:nvPr/>
          </p:nvGrpSpPr>
          <p:grpSpPr>
            <a:xfrm rot="10800000">
              <a:off x="4055400" y="1780550"/>
              <a:ext cx="168900" cy="777650"/>
              <a:chOff x="4131600" y="1704350"/>
              <a:chExt cx="168900" cy="777650"/>
            </a:xfrm>
          </p:grpSpPr>
          <p:sp>
            <p:nvSpPr>
              <p:cNvPr id="337" name="Google Shape;337;p46"/>
              <p:cNvSpPr/>
              <p:nvPr/>
            </p:nvSpPr>
            <p:spPr>
              <a:xfrm>
                <a:off x="4131600" y="1704350"/>
                <a:ext cx="168900" cy="472800"/>
              </a:xfrm>
              <a:prstGeom prst="roundRect">
                <a:avLst>
                  <a:gd fmla="val 16667" name="adj"/>
                </a:avLst>
              </a:prstGeom>
              <a:solidFill>
                <a:srgbClr val="D5A6BD"/>
              </a:solidFill>
              <a:ln cap="flat" cmpd="sng" w="2857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8" name="Google Shape;338;p46"/>
              <p:cNvSpPr/>
              <p:nvPr/>
            </p:nvSpPr>
            <p:spPr>
              <a:xfrm>
                <a:off x="4131600" y="2217100"/>
                <a:ext cx="168900" cy="264900"/>
              </a:xfrm>
              <a:prstGeom prst="roundRect">
                <a:avLst>
                  <a:gd fmla="val 16667" name="adj"/>
                </a:avLst>
              </a:prstGeom>
              <a:solidFill>
                <a:srgbClr val="D5A6BD"/>
              </a:solidFill>
              <a:ln cap="flat" cmpd="sng" w="2857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39" name="Google Shape;339;p46"/>
            <p:cNvGrpSpPr/>
            <p:nvPr/>
          </p:nvGrpSpPr>
          <p:grpSpPr>
            <a:xfrm rot="10800000">
              <a:off x="4284000" y="1780550"/>
              <a:ext cx="168900" cy="777650"/>
              <a:chOff x="4131600" y="1704350"/>
              <a:chExt cx="168900" cy="777650"/>
            </a:xfrm>
          </p:grpSpPr>
          <p:sp>
            <p:nvSpPr>
              <p:cNvPr id="340" name="Google Shape;340;p46"/>
              <p:cNvSpPr/>
              <p:nvPr/>
            </p:nvSpPr>
            <p:spPr>
              <a:xfrm>
                <a:off x="4131600" y="1704350"/>
                <a:ext cx="168900" cy="472800"/>
              </a:xfrm>
              <a:prstGeom prst="roundRect">
                <a:avLst>
                  <a:gd fmla="val 16667" name="adj"/>
                </a:avLst>
              </a:prstGeom>
              <a:solidFill>
                <a:srgbClr val="674EA7"/>
              </a:solidFill>
              <a:ln cap="flat" cmpd="sng" w="2857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1" name="Google Shape;341;p46"/>
              <p:cNvSpPr/>
              <p:nvPr/>
            </p:nvSpPr>
            <p:spPr>
              <a:xfrm>
                <a:off x="4131600" y="2217100"/>
                <a:ext cx="168900" cy="264900"/>
              </a:xfrm>
              <a:prstGeom prst="roundRect">
                <a:avLst>
                  <a:gd fmla="val 16667" name="adj"/>
                </a:avLst>
              </a:prstGeom>
              <a:solidFill>
                <a:srgbClr val="674EA7"/>
              </a:solidFill>
              <a:ln cap="flat" cmpd="sng" w="2857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42" name="Google Shape;342;p46"/>
            <p:cNvSpPr txBox="1"/>
            <p:nvPr/>
          </p:nvSpPr>
          <p:spPr>
            <a:xfrm>
              <a:off x="4000450" y="2030650"/>
              <a:ext cx="294900" cy="41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FFFFFF"/>
                  </a:solidFill>
                  <a:latin typeface="Consolas"/>
                  <a:ea typeface="Consolas"/>
                  <a:cs typeface="Consolas"/>
                  <a:sym typeface="Consolas"/>
                </a:rPr>
                <a:t>A</a:t>
              </a:r>
              <a:endParaRPr b="1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343" name="Google Shape;343;p46"/>
            <p:cNvSpPr txBox="1"/>
            <p:nvPr/>
          </p:nvSpPr>
          <p:spPr>
            <a:xfrm>
              <a:off x="4229050" y="2030650"/>
              <a:ext cx="294900" cy="41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FFFFFF"/>
                  </a:solidFill>
                  <a:latin typeface="Consolas"/>
                  <a:ea typeface="Consolas"/>
                  <a:cs typeface="Consolas"/>
                  <a:sym typeface="Consolas"/>
                </a:rPr>
                <a:t>G</a:t>
              </a:r>
              <a:endParaRPr b="1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  <p:grpSp>
        <p:nvGrpSpPr>
          <p:cNvPr id="344" name="Google Shape;344;p46"/>
          <p:cNvGrpSpPr/>
          <p:nvPr/>
        </p:nvGrpSpPr>
        <p:grpSpPr>
          <a:xfrm>
            <a:off x="7225400" y="1534125"/>
            <a:ext cx="1087200" cy="1118100"/>
            <a:chOff x="3720200" y="1610325"/>
            <a:chExt cx="1087200" cy="1118100"/>
          </a:xfrm>
        </p:grpSpPr>
        <p:sp>
          <p:nvSpPr>
            <p:cNvPr id="345" name="Google Shape;345;p46"/>
            <p:cNvSpPr/>
            <p:nvPr/>
          </p:nvSpPr>
          <p:spPr>
            <a:xfrm>
              <a:off x="3720200" y="1610325"/>
              <a:ext cx="1087200" cy="1118100"/>
            </a:xfrm>
            <a:prstGeom prst="ellipse">
              <a:avLst/>
            </a:prstGeom>
            <a:noFill/>
            <a:ln cap="flat" cmpd="sng" w="3810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46" name="Google Shape;346;p46"/>
            <p:cNvGrpSpPr/>
            <p:nvPr/>
          </p:nvGrpSpPr>
          <p:grpSpPr>
            <a:xfrm rot="10800000">
              <a:off x="4055400" y="1780550"/>
              <a:ext cx="168900" cy="777650"/>
              <a:chOff x="4131600" y="1704350"/>
              <a:chExt cx="168900" cy="777650"/>
            </a:xfrm>
          </p:grpSpPr>
          <p:sp>
            <p:nvSpPr>
              <p:cNvPr id="347" name="Google Shape;347;p46"/>
              <p:cNvSpPr/>
              <p:nvPr/>
            </p:nvSpPr>
            <p:spPr>
              <a:xfrm>
                <a:off x="4131600" y="1704350"/>
                <a:ext cx="168900" cy="472800"/>
              </a:xfrm>
              <a:prstGeom prst="roundRect">
                <a:avLst>
                  <a:gd fmla="val 16667" name="adj"/>
                </a:avLst>
              </a:prstGeom>
              <a:solidFill>
                <a:srgbClr val="D5A6BD"/>
              </a:solidFill>
              <a:ln cap="flat" cmpd="sng" w="2857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8" name="Google Shape;348;p46"/>
              <p:cNvSpPr/>
              <p:nvPr/>
            </p:nvSpPr>
            <p:spPr>
              <a:xfrm>
                <a:off x="4131600" y="2217100"/>
                <a:ext cx="168900" cy="264900"/>
              </a:xfrm>
              <a:prstGeom prst="roundRect">
                <a:avLst>
                  <a:gd fmla="val 16667" name="adj"/>
                </a:avLst>
              </a:prstGeom>
              <a:solidFill>
                <a:srgbClr val="D5A6BD"/>
              </a:solidFill>
              <a:ln cap="flat" cmpd="sng" w="2857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49" name="Google Shape;349;p46"/>
            <p:cNvGrpSpPr/>
            <p:nvPr/>
          </p:nvGrpSpPr>
          <p:grpSpPr>
            <a:xfrm rot="10800000">
              <a:off x="4284000" y="1780550"/>
              <a:ext cx="168900" cy="777650"/>
              <a:chOff x="4131600" y="1704350"/>
              <a:chExt cx="168900" cy="777650"/>
            </a:xfrm>
          </p:grpSpPr>
          <p:sp>
            <p:nvSpPr>
              <p:cNvPr id="350" name="Google Shape;350;p46"/>
              <p:cNvSpPr/>
              <p:nvPr/>
            </p:nvSpPr>
            <p:spPr>
              <a:xfrm>
                <a:off x="4131600" y="1704350"/>
                <a:ext cx="168900" cy="472800"/>
              </a:xfrm>
              <a:prstGeom prst="roundRect">
                <a:avLst>
                  <a:gd fmla="val 16667" name="adj"/>
                </a:avLst>
              </a:prstGeom>
              <a:solidFill>
                <a:srgbClr val="674EA7"/>
              </a:solidFill>
              <a:ln cap="flat" cmpd="sng" w="2857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1" name="Google Shape;351;p46"/>
              <p:cNvSpPr/>
              <p:nvPr/>
            </p:nvSpPr>
            <p:spPr>
              <a:xfrm>
                <a:off x="4131600" y="2217100"/>
                <a:ext cx="168900" cy="264900"/>
              </a:xfrm>
              <a:prstGeom prst="roundRect">
                <a:avLst>
                  <a:gd fmla="val 16667" name="adj"/>
                </a:avLst>
              </a:prstGeom>
              <a:solidFill>
                <a:srgbClr val="674EA7"/>
              </a:solidFill>
              <a:ln cap="flat" cmpd="sng" w="2857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52" name="Google Shape;352;p46"/>
            <p:cNvSpPr txBox="1"/>
            <p:nvPr/>
          </p:nvSpPr>
          <p:spPr>
            <a:xfrm>
              <a:off x="4000450" y="2030650"/>
              <a:ext cx="294900" cy="41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FFFFFF"/>
                  </a:solidFill>
                  <a:latin typeface="Consolas"/>
                  <a:ea typeface="Consolas"/>
                  <a:cs typeface="Consolas"/>
                  <a:sym typeface="Consolas"/>
                </a:rPr>
                <a:t>A</a:t>
              </a:r>
              <a:endParaRPr b="1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353" name="Google Shape;353;p46"/>
            <p:cNvSpPr txBox="1"/>
            <p:nvPr/>
          </p:nvSpPr>
          <p:spPr>
            <a:xfrm>
              <a:off x="4229050" y="2030650"/>
              <a:ext cx="294900" cy="41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FFFFFF"/>
                  </a:solidFill>
                  <a:latin typeface="Consolas"/>
                  <a:ea typeface="Consolas"/>
                  <a:cs typeface="Consolas"/>
                  <a:sym typeface="Consolas"/>
                </a:rPr>
                <a:t>G</a:t>
              </a:r>
              <a:endParaRPr b="1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  <p:grpSp>
        <p:nvGrpSpPr>
          <p:cNvPr id="354" name="Google Shape;354;p46"/>
          <p:cNvGrpSpPr/>
          <p:nvPr/>
        </p:nvGrpSpPr>
        <p:grpSpPr>
          <a:xfrm>
            <a:off x="6615800" y="3439125"/>
            <a:ext cx="1087200" cy="1118100"/>
            <a:chOff x="3720200" y="1610325"/>
            <a:chExt cx="1087200" cy="1118100"/>
          </a:xfrm>
        </p:grpSpPr>
        <p:sp>
          <p:nvSpPr>
            <p:cNvPr id="355" name="Google Shape;355;p46"/>
            <p:cNvSpPr/>
            <p:nvPr/>
          </p:nvSpPr>
          <p:spPr>
            <a:xfrm>
              <a:off x="3720200" y="1610325"/>
              <a:ext cx="1087200" cy="1118100"/>
            </a:xfrm>
            <a:prstGeom prst="ellipse">
              <a:avLst/>
            </a:prstGeom>
            <a:noFill/>
            <a:ln cap="flat" cmpd="sng" w="3810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56" name="Google Shape;356;p46"/>
            <p:cNvGrpSpPr/>
            <p:nvPr/>
          </p:nvGrpSpPr>
          <p:grpSpPr>
            <a:xfrm rot="10800000">
              <a:off x="4055400" y="1780550"/>
              <a:ext cx="168900" cy="777650"/>
              <a:chOff x="4131600" y="1704350"/>
              <a:chExt cx="168900" cy="777650"/>
            </a:xfrm>
          </p:grpSpPr>
          <p:sp>
            <p:nvSpPr>
              <p:cNvPr id="357" name="Google Shape;357;p46"/>
              <p:cNvSpPr/>
              <p:nvPr/>
            </p:nvSpPr>
            <p:spPr>
              <a:xfrm>
                <a:off x="4131600" y="1704350"/>
                <a:ext cx="168900" cy="472800"/>
              </a:xfrm>
              <a:prstGeom prst="roundRect">
                <a:avLst>
                  <a:gd fmla="val 16667" name="adj"/>
                </a:avLst>
              </a:prstGeom>
              <a:solidFill>
                <a:srgbClr val="D5A6BD"/>
              </a:solidFill>
              <a:ln cap="flat" cmpd="sng" w="2857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8" name="Google Shape;358;p46"/>
              <p:cNvSpPr/>
              <p:nvPr/>
            </p:nvSpPr>
            <p:spPr>
              <a:xfrm>
                <a:off x="4131600" y="2217100"/>
                <a:ext cx="168900" cy="264900"/>
              </a:xfrm>
              <a:prstGeom prst="roundRect">
                <a:avLst>
                  <a:gd fmla="val 16667" name="adj"/>
                </a:avLst>
              </a:prstGeom>
              <a:solidFill>
                <a:srgbClr val="D5A6BD"/>
              </a:solidFill>
              <a:ln cap="flat" cmpd="sng" w="2857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59" name="Google Shape;359;p46"/>
            <p:cNvGrpSpPr/>
            <p:nvPr/>
          </p:nvGrpSpPr>
          <p:grpSpPr>
            <a:xfrm rot="10800000">
              <a:off x="4284000" y="1780550"/>
              <a:ext cx="168900" cy="777650"/>
              <a:chOff x="4131600" y="1704350"/>
              <a:chExt cx="168900" cy="777650"/>
            </a:xfrm>
          </p:grpSpPr>
          <p:sp>
            <p:nvSpPr>
              <p:cNvPr id="360" name="Google Shape;360;p46"/>
              <p:cNvSpPr/>
              <p:nvPr/>
            </p:nvSpPr>
            <p:spPr>
              <a:xfrm>
                <a:off x="4131600" y="1704350"/>
                <a:ext cx="168900" cy="472800"/>
              </a:xfrm>
              <a:prstGeom prst="roundRect">
                <a:avLst>
                  <a:gd fmla="val 16667" name="adj"/>
                </a:avLst>
              </a:prstGeom>
              <a:solidFill>
                <a:srgbClr val="674EA7"/>
              </a:solidFill>
              <a:ln cap="flat" cmpd="sng" w="2857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1" name="Google Shape;361;p46"/>
              <p:cNvSpPr/>
              <p:nvPr/>
            </p:nvSpPr>
            <p:spPr>
              <a:xfrm>
                <a:off x="4131600" y="2217100"/>
                <a:ext cx="168900" cy="264900"/>
              </a:xfrm>
              <a:prstGeom prst="roundRect">
                <a:avLst>
                  <a:gd fmla="val 16667" name="adj"/>
                </a:avLst>
              </a:prstGeom>
              <a:solidFill>
                <a:srgbClr val="674EA7"/>
              </a:solidFill>
              <a:ln cap="flat" cmpd="sng" w="2857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2" name="Google Shape;362;p46"/>
            <p:cNvSpPr txBox="1"/>
            <p:nvPr/>
          </p:nvSpPr>
          <p:spPr>
            <a:xfrm>
              <a:off x="4000450" y="2030650"/>
              <a:ext cx="294900" cy="41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FFFFFF"/>
                  </a:solidFill>
                  <a:latin typeface="Consolas"/>
                  <a:ea typeface="Consolas"/>
                  <a:cs typeface="Consolas"/>
                  <a:sym typeface="Consolas"/>
                </a:rPr>
                <a:t>A</a:t>
              </a:r>
              <a:endParaRPr b="1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363" name="Google Shape;363;p46"/>
            <p:cNvSpPr txBox="1"/>
            <p:nvPr/>
          </p:nvSpPr>
          <p:spPr>
            <a:xfrm>
              <a:off x="4229050" y="2030650"/>
              <a:ext cx="294900" cy="41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FFFFFF"/>
                  </a:solidFill>
                  <a:latin typeface="Consolas"/>
                  <a:ea typeface="Consolas"/>
                  <a:cs typeface="Consolas"/>
                  <a:sym typeface="Consolas"/>
                </a:rPr>
                <a:t>G</a:t>
              </a:r>
              <a:endParaRPr b="1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  <p:grpSp>
        <p:nvGrpSpPr>
          <p:cNvPr id="364" name="Google Shape;364;p46"/>
          <p:cNvGrpSpPr/>
          <p:nvPr/>
        </p:nvGrpSpPr>
        <p:grpSpPr>
          <a:xfrm>
            <a:off x="7606400" y="2753325"/>
            <a:ext cx="1087200" cy="1118100"/>
            <a:chOff x="3720200" y="1610325"/>
            <a:chExt cx="1087200" cy="1118100"/>
          </a:xfrm>
        </p:grpSpPr>
        <p:sp>
          <p:nvSpPr>
            <p:cNvPr id="365" name="Google Shape;365;p46"/>
            <p:cNvSpPr/>
            <p:nvPr/>
          </p:nvSpPr>
          <p:spPr>
            <a:xfrm>
              <a:off x="3720200" y="1610325"/>
              <a:ext cx="1087200" cy="1118100"/>
            </a:xfrm>
            <a:prstGeom prst="ellipse">
              <a:avLst/>
            </a:prstGeom>
            <a:noFill/>
            <a:ln cap="flat" cmpd="sng" w="3810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66" name="Google Shape;366;p46"/>
            <p:cNvGrpSpPr/>
            <p:nvPr/>
          </p:nvGrpSpPr>
          <p:grpSpPr>
            <a:xfrm rot="10800000">
              <a:off x="4055400" y="1780550"/>
              <a:ext cx="168900" cy="777650"/>
              <a:chOff x="4131600" y="1704350"/>
              <a:chExt cx="168900" cy="777650"/>
            </a:xfrm>
          </p:grpSpPr>
          <p:sp>
            <p:nvSpPr>
              <p:cNvPr id="367" name="Google Shape;367;p46"/>
              <p:cNvSpPr/>
              <p:nvPr/>
            </p:nvSpPr>
            <p:spPr>
              <a:xfrm>
                <a:off x="4131600" y="1704350"/>
                <a:ext cx="168900" cy="472800"/>
              </a:xfrm>
              <a:prstGeom prst="roundRect">
                <a:avLst>
                  <a:gd fmla="val 16667" name="adj"/>
                </a:avLst>
              </a:prstGeom>
              <a:solidFill>
                <a:srgbClr val="D5A6BD"/>
              </a:solidFill>
              <a:ln cap="flat" cmpd="sng" w="2857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8" name="Google Shape;368;p46"/>
              <p:cNvSpPr/>
              <p:nvPr/>
            </p:nvSpPr>
            <p:spPr>
              <a:xfrm>
                <a:off x="4131600" y="2217100"/>
                <a:ext cx="168900" cy="264900"/>
              </a:xfrm>
              <a:prstGeom prst="roundRect">
                <a:avLst>
                  <a:gd fmla="val 16667" name="adj"/>
                </a:avLst>
              </a:prstGeom>
              <a:solidFill>
                <a:srgbClr val="D5A6BD"/>
              </a:solidFill>
              <a:ln cap="flat" cmpd="sng" w="2857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69" name="Google Shape;369;p46"/>
            <p:cNvGrpSpPr/>
            <p:nvPr/>
          </p:nvGrpSpPr>
          <p:grpSpPr>
            <a:xfrm rot="10800000">
              <a:off x="4284000" y="1780550"/>
              <a:ext cx="168900" cy="777650"/>
              <a:chOff x="4131600" y="1704350"/>
              <a:chExt cx="168900" cy="777650"/>
            </a:xfrm>
          </p:grpSpPr>
          <p:sp>
            <p:nvSpPr>
              <p:cNvPr id="370" name="Google Shape;370;p46"/>
              <p:cNvSpPr/>
              <p:nvPr/>
            </p:nvSpPr>
            <p:spPr>
              <a:xfrm>
                <a:off x="4131600" y="1704350"/>
                <a:ext cx="168900" cy="472800"/>
              </a:xfrm>
              <a:prstGeom prst="roundRect">
                <a:avLst>
                  <a:gd fmla="val 16667" name="adj"/>
                </a:avLst>
              </a:prstGeom>
              <a:solidFill>
                <a:srgbClr val="674EA7"/>
              </a:solidFill>
              <a:ln cap="flat" cmpd="sng" w="2857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1" name="Google Shape;371;p46"/>
              <p:cNvSpPr/>
              <p:nvPr/>
            </p:nvSpPr>
            <p:spPr>
              <a:xfrm>
                <a:off x="4131600" y="2217100"/>
                <a:ext cx="168900" cy="264900"/>
              </a:xfrm>
              <a:prstGeom prst="roundRect">
                <a:avLst>
                  <a:gd fmla="val 16667" name="adj"/>
                </a:avLst>
              </a:prstGeom>
              <a:solidFill>
                <a:srgbClr val="674EA7"/>
              </a:solidFill>
              <a:ln cap="flat" cmpd="sng" w="2857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72" name="Google Shape;372;p46"/>
            <p:cNvSpPr txBox="1"/>
            <p:nvPr/>
          </p:nvSpPr>
          <p:spPr>
            <a:xfrm>
              <a:off x="4000450" y="2030650"/>
              <a:ext cx="294900" cy="41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FFFFFF"/>
                  </a:solidFill>
                  <a:latin typeface="Consolas"/>
                  <a:ea typeface="Consolas"/>
                  <a:cs typeface="Consolas"/>
                  <a:sym typeface="Consolas"/>
                </a:rPr>
                <a:t>A</a:t>
              </a:r>
              <a:endParaRPr b="1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373" name="Google Shape;373;p46"/>
            <p:cNvSpPr txBox="1"/>
            <p:nvPr/>
          </p:nvSpPr>
          <p:spPr>
            <a:xfrm>
              <a:off x="4229050" y="2030650"/>
              <a:ext cx="294900" cy="41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FFFFFF"/>
                  </a:solidFill>
                  <a:latin typeface="Consolas"/>
                  <a:ea typeface="Consolas"/>
                  <a:cs typeface="Consolas"/>
                  <a:sym typeface="Consolas"/>
                </a:rPr>
                <a:t>G</a:t>
              </a:r>
              <a:endParaRPr b="1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47"/>
          <p:cNvSpPr txBox="1"/>
          <p:nvPr>
            <p:ph type="title"/>
          </p:nvPr>
        </p:nvSpPr>
        <p:spPr>
          <a:xfrm>
            <a:off x="311700" y="4683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What if an</a:t>
            </a:r>
            <a:r>
              <a:rPr lang="en" sz="4000"/>
              <a:t> individual is homozygous for an "alternate" allele?</a:t>
            </a:r>
            <a:endParaRPr sz="4000"/>
          </a:p>
        </p:txBody>
      </p:sp>
      <p:sp>
        <p:nvSpPr>
          <p:cNvPr id="379" name="Google Shape;379;p47"/>
          <p:cNvSpPr/>
          <p:nvPr/>
        </p:nvSpPr>
        <p:spPr>
          <a:xfrm>
            <a:off x="2730053" y="3727128"/>
            <a:ext cx="4223700" cy="174300"/>
          </a:xfrm>
          <a:prstGeom prst="rect">
            <a:avLst/>
          </a:prstGeom>
          <a:solidFill>
            <a:srgbClr val="D4E3FE"/>
          </a:solidFill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Gill Sans"/>
              <a:buNone/>
            </a:pPr>
            <a:r>
              <a:t/>
            </a:r>
            <a:endParaRPr b="0" i="0" sz="2600" u="none" cap="none" strike="noStrik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80" name="Google Shape;380;p47"/>
          <p:cNvSpPr/>
          <p:nvPr/>
        </p:nvSpPr>
        <p:spPr>
          <a:xfrm>
            <a:off x="2730053" y="3506136"/>
            <a:ext cx="4223700" cy="174300"/>
          </a:xfrm>
          <a:prstGeom prst="rect">
            <a:avLst/>
          </a:prstGeom>
          <a:solidFill>
            <a:srgbClr val="D4E3FE"/>
          </a:solidFill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Gill Sans"/>
              <a:buNone/>
            </a:pPr>
            <a:r>
              <a:t/>
            </a:r>
            <a:endParaRPr b="0" i="0" sz="2600" u="none" cap="none" strike="noStrik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381" name="Google Shape;381;p47"/>
          <p:cNvPicPr preferRelativeResize="0"/>
          <p:nvPr/>
        </p:nvPicPr>
        <p:blipFill rotWithShape="1">
          <a:blip r:embed="rId3">
            <a:alphaModFix/>
          </a:blip>
          <a:srcRect b="249" l="5434" r="7608" t="0"/>
          <a:stretch/>
        </p:blipFill>
        <p:spPr>
          <a:xfrm rot="5400000">
            <a:off x="4688625" y="-538578"/>
            <a:ext cx="267900" cy="536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47"/>
          <p:cNvPicPr preferRelativeResize="0"/>
          <p:nvPr/>
        </p:nvPicPr>
        <p:blipFill rotWithShape="1">
          <a:blip r:embed="rId3">
            <a:alphaModFix/>
          </a:blip>
          <a:srcRect b="249" l="5434" r="7608" t="0"/>
          <a:stretch/>
        </p:blipFill>
        <p:spPr>
          <a:xfrm rot="5400000">
            <a:off x="4688625" y="-89899"/>
            <a:ext cx="267900" cy="5363700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47"/>
          <p:cNvSpPr/>
          <p:nvPr/>
        </p:nvSpPr>
        <p:spPr>
          <a:xfrm>
            <a:off x="4158752" y="1935658"/>
            <a:ext cx="160800" cy="830400"/>
          </a:xfrm>
          <a:prstGeom prst="rect">
            <a:avLst/>
          </a:prstGeom>
          <a:noFill/>
          <a:ln cap="flat" cmpd="sng" w="25400">
            <a:solidFill>
              <a:srgbClr val="FF4013"/>
            </a:solidFill>
            <a:prstDash val="dashDot"/>
            <a:miter lim="8000"/>
            <a:headEnd len="sm" w="sm" type="none"/>
            <a:tailEnd len="sm" w="sm" type="none"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Gill Sans"/>
              <a:buNone/>
            </a:pPr>
            <a:r>
              <a:t/>
            </a:r>
            <a:endParaRPr b="0" i="0" sz="2600" u="none" cap="none" strike="noStrik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84" name="Google Shape;384;p47"/>
          <p:cNvSpPr/>
          <p:nvPr/>
        </p:nvSpPr>
        <p:spPr>
          <a:xfrm>
            <a:off x="1327175" y="1892129"/>
            <a:ext cx="509100" cy="50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3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♂</a:t>
            </a:r>
            <a:endParaRPr sz="900"/>
          </a:p>
        </p:txBody>
      </p:sp>
      <p:sp>
        <p:nvSpPr>
          <p:cNvPr id="385" name="Google Shape;385;p47"/>
          <p:cNvSpPr/>
          <p:nvPr/>
        </p:nvSpPr>
        <p:spPr>
          <a:xfrm>
            <a:off x="1328141" y="2340809"/>
            <a:ext cx="509100" cy="50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3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♀</a:t>
            </a:r>
            <a:endParaRPr sz="900"/>
          </a:p>
        </p:txBody>
      </p:sp>
      <p:cxnSp>
        <p:nvCxnSpPr>
          <p:cNvPr id="386" name="Google Shape;386;p47"/>
          <p:cNvCxnSpPr/>
          <p:nvPr/>
        </p:nvCxnSpPr>
        <p:spPr>
          <a:xfrm flipH="1" rot="10800000">
            <a:off x="2773374" y="2777182"/>
            <a:ext cx="1391100" cy="736200"/>
          </a:xfrm>
          <a:prstGeom prst="straightConnector1">
            <a:avLst/>
          </a:prstGeom>
          <a:noFill/>
          <a:ln cap="flat" cmpd="sng" w="25400">
            <a:solidFill>
              <a:srgbClr val="FF4013"/>
            </a:solidFill>
            <a:prstDash val="dashDot"/>
            <a:miter lim="8000"/>
            <a:headEnd len="sm" w="sm" type="none"/>
            <a:tailEnd len="sm" w="sm" type="none"/>
          </a:ln>
        </p:spPr>
      </p:cxnSp>
      <p:cxnSp>
        <p:nvCxnSpPr>
          <p:cNvPr id="387" name="Google Shape;387;p47"/>
          <p:cNvCxnSpPr/>
          <p:nvPr/>
        </p:nvCxnSpPr>
        <p:spPr>
          <a:xfrm>
            <a:off x="4357375" y="2768775"/>
            <a:ext cx="2496600" cy="738000"/>
          </a:xfrm>
          <a:prstGeom prst="straightConnector1">
            <a:avLst/>
          </a:prstGeom>
          <a:noFill/>
          <a:ln cap="flat" cmpd="sng" w="25400">
            <a:solidFill>
              <a:srgbClr val="FF4013"/>
            </a:solidFill>
            <a:prstDash val="dashDot"/>
            <a:miter lim="8000"/>
            <a:headEnd len="sm" w="sm" type="none"/>
            <a:tailEnd len="sm" w="sm" type="none"/>
          </a:ln>
        </p:spPr>
      </p:cxnSp>
      <p:sp>
        <p:nvSpPr>
          <p:cNvPr id="388" name="Google Shape;388;p47"/>
          <p:cNvSpPr/>
          <p:nvPr/>
        </p:nvSpPr>
        <p:spPr>
          <a:xfrm>
            <a:off x="2814725" y="3415825"/>
            <a:ext cx="4165200" cy="35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7BB41"/>
              </a:buClr>
              <a:buFont typeface="Arial"/>
              <a:buNone/>
            </a:pPr>
            <a:r>
              <a:rPr b="0" i="0" lang="en" sz="2300" u="none" cap="none" strike="noStrike">
                <a:latin typeface="Consolas"/>
                <a:ea typeface="Consolas"/>
                <a:cs typeface="Consolas"/>
                <a:sym typeface="Consolas"/>
              </a:rPr>
              <a:t>ATCGGG</a:t>
            </a:r>
            <a:r>
              <a:rPr lang="en" sz="2300">
                <a:solidFill>
                  <a:srgbClr val="1155CC"/>
                </a:solidFill>
                <a:latin typeface="Consolas"/>
                <a:ea typeface="Consolas"/>
                <a:cs typeface="Consolas"/>
                <a:sym typeface="Consolas"/>
              </a:rPr>
              <a:t>C</a:t>
            </a:r>
            <a:r>
              <a:rPr b="0" i="0" lang="en" sz="2300" u="none" cap="none" strike="noStrike">
                <a:latin typeface="Consolas"/>
                <a:ea typeface="Consolas"/>
                <a:cs typeface="Consolas"/>
                <a:sym typeface="Consolas"/>
              </a:rPr>
              <a:t>ACCATCCAATCATTACC</a:t>
            </a:r>
            <a:endParaRPr sz="9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89" name="Google Shape;389;p47"/>
          <p:cNvSpPr/>
          <p:nvPr/>
        </p:nvSpPr>
        <p:spPr>
          <a:xfrm>
            <a:off x="2814725" y="3644425"/>
            <a:ext cx="4165200" cy="35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7BB41"/>
              </a:buClr>
              <a:buFont typeface="Arial"/>
              <a:buNone/>
            </a:pPr>
            <a:r>
              <a:rPr b="0" i="0" lang="en" sz="2300" u="none" cap="none" strike="noStrike">
                <a:latin typeface="Consolas"/>
                <a:ea typeface="Consolas"/>
                <a:cs typeface="Consolas"/>
                <a:sym typeface="Consolas"/>
              </a:rPr>
              <a:t>ATCGGG</a:t>
            </a:r>
            <a:r>
              <a:rPr lang="en" sz="2300">
                <a:solidFill>
                  <a:srgbClr val="1155CC"/>
                </a:solidFill>
                <a:latin typeface="Consolas"/>
                <a:ea typeface="Consolas"/>
                <a:cs typeface="Consolas"/>
                <a:sym typeface="Consolas"/>
              </a:rPr>
              <a:t>C</a:t>
            </a:r>
            <a:r>
              <a:rPr b="0" i="0" lang="en" sz="2300" u="none" cap="none" strike="noStrike">
                <a:latin typeface="Consolas"/>
                <a:ea typeface="Consolas"/>
                <a:cs typeface="Consolas"/>
                <a:sym typeface="Consolas"/>
              </a:rPr>
              <a:t>ACCATCCAATCATTACC</a:t>
            </a:r>
            <a:endParaRPr sz="9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90" name="Google Shape;390;p47"/>
          <p:cNvSpPr/>
          <p:nvPr/>
        </p:nvSpPr>
        <p:spPr>
          <a:xfrm>
            <a:off x="2165375" y="3187529"/>
            <a:ext cx="509100" cy="50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3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♂</a:t>
            </a:r>
            <a:endParaRPr sz="900"/>
          </a:p>
        </p:txBody>
      </p:sp>
      <p:sp>
        <p:nvSpPr>
          <p:cNvPr id="391" name="Google Shape;391;p47"/>
          <p:cNvSpPr/>
          <p:nvPr/>
        </p:nvSpPr>
        <p:spPr>
          <a:xfrm>
            <a:off x="2166341" y="3636209"/>
            <a:ext cx="509100" cy="50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3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♀</a:t>
            </a:r>
            <a:endParaRPr sz="900"/>
          </a:p>
        </p:txBody>
      </p:sp>
      <p:sp>
        <p:nvSpPr>
          <p:cNvPr id="392" name="Google Shape;392;p47"/>
          <p:cNvSpPr/>
          <p:nvPr/>
        </p:nvSpPr>
        <p:spPr>
          <a:xfrm>
            <a:off x="2814725" y="2958625"/>
            <a:ext cx="4165200" cy="35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7BB41"/>
              </a:buClr>
              <a:buFont typeface="Arial"/>
              <a:buNone/>
            </a:pPr>
            <a:r>
              <a:rPr b="0" i="0" lang="en" sz="2300" u="none" cap="none" strike="noStrike">
                <a:latin typeface="Consolas"/>
                <a:ea typeface="Consolas"/>
                <a:cs typeface="Consolas"/>
                <a:sym typeface="Consolas"/>
              </a:rPr>
              <a:t>ATCGGG</a:t>
            </a:r>
            <a:r>
              <a:rPr lang="en" sz="23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T</a:t>
            </a:r>
            <a:r>
              <a:rPr b="0" i="0" lang="en" sz="2300" u="none" cap="none" strike="noStrike">
                <a:latin typeface="Consolas"/>
                <a:ea typeface="Consolas"/>
                <a:cs typeface="Consolas"/>
                <a:sym typeface="Consolas"/>
              </a:rPr>
              <a:t>ACCATCCAATCATTACC</a:t>
            </a:r>
            <a:endParaRPr sz="9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93" name="Google Shape;393;p47"/>
          <p:cNvSpPr/>
          <p:nvPr/>
        </p:nvSpPr>
        <p:spPr>
          <a:xfrm>
            <a:off x="2165375" y="2882729"/>
            <a:ext cx="509100" cy="50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2000">
                <a:latin typeface="Helvetica Neue"/>
                <a:ea typeface="Helvetica Neue"/>
                <a:cs typeface="Helvetica Neue"/>
                <a:sym typeface="Helvetica Neue"/>
              </a:rPr>
              <a:t>Ref</a:t>
            </a:r>
            <a:endParaRPr sz="20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48"/>
          <p:cNvSpPr txBox="1"/>
          <p:nvPr>
            <p:ph type="title"/>
          </p:nvPr>
        </p:nvSpPr>
        <p:spPr>
          <a:xfrm>
            <a:off x="311700" y="3921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Each DNA cluster is amplified from a </a:t>
            </a:r>
            <a:r>
              <a:rPr lang="en" sz="3200" u="sng"/>
              <a:t>single strand</a:t>
            </a:r>
            <a:r>
              <a:rPr lang="en" sz="3200"/>
              <a:t> from a </a:t>
            </a:r>
            <a:r>
              <a:rPr lang="en" sz="3200" u="sng"/>
              <a:t>single haploid chromosome</a:t>
            </a:r>
            <a:r>
              <a:rPr lang="en" sz="3200"/>
              <a:t> from a </a:t>
            </a:r>
            <a:r>
              <a:rPr lang="en" sz="3200" u="sng"/>
              <a:t>single cell</a:t>
            </a:r>
            <a:r>
              <a:rPr lang="en" sz="3200"/>
              <a:t>.</a:t>
            </a:r>
            <a:endParaRPr sz="3200"/>
          </a:p>
        </p:txBody>
      </p:sp>
      <p:pic>
        <p:nvPicPr>
          <p:cNvPr id="399" name="Google Shape;399;p48"/>
          <p:cNvPicPr preferRelativeResize="0"/>
          <p:nvPr/>
        </p:nvPicPr>
        <p:blipFill rotWithShape="1">
          <a:blip r:embed="rId3">
            <a:alphaModFix/>
          </a:blip>
          <a:srcRect b="51057" l="32968" r="33228" t="0"/>
          <a:stretch/>
        </p:blipFill>
        <p:spPr>
          <a:xfrm>
            <a:off x="2551479" y="1374175"/>
            <a:ext cx="1747920" cy="3322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48"/>
          <p:cNvPicPr preferRelativeResize="0"/>
          <p:nvPr/>
        </p:nvPicPr>
        <p:blipFill rotWithShape="1">
          <a:blip r:embed="rId3">
            <a:alphaModFix/>
          </a:blip>
          <a:srcRect b="0" l="66945" r="0" t="49075"/>
          <a:stretch/>
        </p:blipFill>
        <p:spPr>
          <a:xfrm>
            <a:off x="4735225" y="1374163"/>
            <a:ext cx="1642724" cy="33227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01" name="Google Shape;401;p48"/>
          <p:cNvGrpSpPr/>
          <p:nvPr/>
        </p:nvGrpSpPr>
        <p:grpSpPr>
          <a:xfrm>
            <a:off x="62600" y="2829525"/>
            <a:ext cx="1087200" cy="1118100"/>
            <a:chOff x="3720200" y="1610325"/>
            <a:chExt cx="1087200" cy="1118100"/>
          </a:xfrm>
        </p:grpSpPr>
        <p:sp>
          <p:nvSpPr>
            <p:cNvPr id="402" name="Google Shape;402;p48"/>
            <p:cNvSpPr/>
            <p:nvPr/>
          </p:nvSpPr>
          <p:spPr>
            <a:xfrm>
              <a:off x="3720200" y="1610325"/>
              <a:ext cx="1087200" cy="1118100"/>
            </a:xfrm>
            <a:prstGeom prst="ellipse">
              <a:avLst/>
            </a:prstGeom>
            <a:noFill/>
            <a:ln cap="flat" cmpd="sng" w="3810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03" name="Google Shape;403;p48"/>
            <p:cNvGrpSpPr/>
            <p:nvPr/>
          </p:nvGrpSpPr>
          <p:grpSpPr>
            <a:xfrm rot="10800000">
              <a:off x="4055400" y="1780550"/>
              <a:ext cx="168900" cy="777650"/>
              <a:chOff x="4131600" y="1704350"/>
              <a:chExt cx="168900" cy="777650"/>
            </a:xfrm>
          </p:grpSpPr>
          <p:sp>
            <p:nvSpPr>
              <p:cNvPr id="404" name="Google Shape;404;p48"/>
              <p:cNvSpPr/>
              <p:nvPr/>
            </p:nvSpPr>
            <p:spPr>
              <a:xfrm>
                <a:off x="4131600" y="1704350"/>
                <a:ext cx="168900" cy="472800"/>
              </a:xfrm>
              <a:prstGeom prst="roundRect">
                <a:avLst>
                  <a:gd fmla="val 16667" name="adj"/>
                </a:avLst>
              </a:prstGeom>
              <a:solidFill>
                <a:srgbClr val="D5A6BD"/>
              </a:solidFill>
              <a:ln cap="flat" cmpd="sng" w="2857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5" name="Google Shape;405;p48"/>
              <p:cNvSpPr/>
              <p:nvPr/>
            </p:nvSpPr>
            <p:spPr>
              <a:xfrm>
                <a:off x="4131600" y="2217100"/>
                <a:ext cx="168900" cy="264900"/>
              </a:xfrm>
              <a:prstGeom prst="roundRect">
                <a:avLst>
                  <a:gd fmla="val 16667" name="adj"/>
                </a:avLst>
              </a:prstGeom>
              <a:solidFill>
                <a:srgbClr val="D5A6BD"/>
              </a:solidFill>
              <a:ln cap="flat" cmpd="sng" w="2857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06" name="Google Shape;406;p48"/>
            <p:cNvGrpSpPr/>
            <p:nvPr/>
          </p:nvGrpSpPr>
          <p:grpSpPr>
            <a:xfrm rot="10800000">
              <a:off x="4284000" y="1780550"/>
              <a:ext cx="168900" cy="777650"/>
              <a:chOff x="4131600" y="1704350"/>
              <a:chExt cx="168900" cy="777650"/>
            </a:xfrm>
          </p:grpSpPr>
          <p:sp>
            <p:nvSpPr>
              <p:cNvPr id="407" name="Google Shape;407;p48"/>
              <p:cNvSpPr/>
              <p:nvPr/>
            </p:nvSpPr>
            <p:spPr>
              <a:xfrm>
                <a:off x="4131600" y="1704350"/>
                <a:ext cx="168900" cy="472800"/>
              </a:xfrm>
              <a:prstGeom prst="roundRect">
                <a:avLst>
                  <a:gd fmla="val 16667" name="adj"/>
                </a:avLst>
              </a:prstGeom>
              <a:solidFill>
                <a:srgbClr val="674EA7"/>
              </a:solidFill>
              <a:ln cap="flat" cmpd="sng" w="2857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8" name="Google Shape;408;p48"/>
              <p:cNvSpPr/>
              <p:nvPr/>
            </p:nvSpPr>
            <p:spPr>
              <a:xfrm>
                <a:off x="4131600" y="2217100"/>
                <a:ext cx="168900" cy="264900"/>
              </a:xfrm>
              <a:prstGeom prst="roundRect">
                <a:avLst>
                  <a:gd fmla="val 16667" name="adj"/>
                </a:avLst>
              </a:prstGeom>
              <a:solidFill>
                <a:srgbClr val="674EA7"/>
              </a:solidFill>
              <a:ln cap="flat" cmpd="sng" w="2857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9" name="Google Shape;409;p48"/>
            <p:cNvSpPr txBox="1"/>
            <p:nvPr/>
          </p:nvSpPr>
          <p:spPr>
            <a:xfrm>
              <a:off x="4000450" y="2030650"/>
              <a:ext cx="294900" cy="41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FFFFFF"/>
                  </a:solidFill>
                  <a:latin typeface="Consolas"/>
                  <a:ea typeface="Consolas"/>
                  <a:cs typeface="Consolas"/>
                  <a:sym typeface="Consolas"/>
                </a:rPr>
                <a:t>A</a:t>
              </a:r>
              <a:endParaRPr b="1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410" name="Google Shape;410;p48"/>
            <p:cNvSpPr txBox="1"/>
            <p:nvPr/>
          </p:nvSpPr>
          <p:spPr>
            <a:xfrm>
              <a:off x="4229050" y="2030650"/>
              <a:ext cx="294900" cy="41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FFFFFF"/>
                  </a:solidFill>
                  <a:latin typeface="Consolas"/>
                  <a:ea typeface="Consolas"/>
                  <a:cs typeface="Consolas"/>
                  <a:sym typeface="Consolas"/>
                </a:rPr>
                <a:t>G</a:t>
              </a:r>
              <a:endParaRPr b="1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  <p:grpSp>
        <p:nvGrpSpPr>
          <p:cNvPr id="411" name="Google Shape;411;p48"/>
          <p:cNvGrpSpPr/>
          <p:nvPr/>
        </p:nvGrpSpPr>
        <p:grpSpPr>
          <a:xfrm>
            <a:off x="900800" y="1762725"/>
            <a:ext cx="1087200" cy="1118100"/>
            <a:chOff x="3720200" y="1610325"/>
            <a:chExt cx="1087200" cy="1118100"/>
          </a:xfrm>
        </p:grpSpPr>
        <p:sp>
          <p:nvSpPr>
            <p:cNvPr id="412" name="Google Shape;412;p48"/>
            <p:cNvSpPr/>
            <p:nvPr/>
          </p:nvSpPr>
          <p:spPr>
            <a:xfrm>
              <a:off x="3720200" y="1610325"/>
              <a:ext cx="1087200" cy="1118100"/>
            </a:xfrm>
            <a:prstGeom prst="ellipse">
              <a:avLst/>
            </a:prstGeom>
            <a:noFill/>
            <a:ln cap="flat" cmpd="sng" w="3810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13" name="Google Shape;413;p48"/>
            <p:cNvGrpSpPr/>
            <p:nvPr/>
          </p:nvGrpSpPr>
          <p:grpSpPr>
            <a:xfrm rot="10800000">
              <a:off x="4055400" y="1780550"/>
              <a:ext cx="168900" cy="777650"/>
              <a:chOff x="4131600" y="1704350"/>
              <a:chExt cx="168900" cy="777650"/>
            </a:xfrm>
          </p:grpSpPr>
          <p:sp>
            <p:nvSpPr>
              <p:cNvPr id="414" name="Google Shape;414;p48"/>
              <p:cNvSpPr/>
              <p:nvPr/>
            </p:nvSpPr>
            <p:spPr>
              <a:xfrm>
                <a:off x="4131600" y="1704350"/>
                <a:ext cx="168900" cy="472800"/>
              </a:xfrm>
              <a:prstGeom prst="roundRect">
                <a:avLst>
                  <a:gd fmla="val 16667" name="adj"/>
                </a:avLst>
              </a:prstGeom>
              <a:solidFill>
                <a:srgbClr val="D5A6BD"/>
              </a:solidFill>
              <a:ln cap="flat" cmpd="sng" w="2857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5" name="Google Shape;415;p48"/>
              <p:cNvSpPr/>
              <p:nvPr/>
            </p:nvSpPr>
            <p:spPr>
              <a:xfrm>
                <a:off x="4131600" y="2217100"/>
                <a:ext cx="168900" cy="264900"/>
              </a:xfrm>
              <a:prstGeom prst="roundRect">
                <a:avLst>
                  <a:gd fmla="val 16667" name="adj"/>
                </a:avLst>
              </a:prstGeom>
              <a:solidFill>
                <a:srgbClr val="D5A6BD"/>
              </a:solidFill>
              <a:ln cap="flat" cmpd="sng" w="2857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16" name="Google Shape;416;p48"/>
            <p:cNvGrpSpPr/>
            <p:nvPr/>
          </p:nvGrpSpPr>
          <p:grpSpPr>
            <a:xfrm rot="10800000">
              <a:off x="4284000" y="1780550"/>
              <a:ext cx="168900" cy="777650"/>
              <a:chOff x="4131600" y="1704350"/>
              <a:chExt cx="168900" cy="777650"/>
            </a:xfrm>
          </p:grpSpPr>
          <p:sp>
            <p:nvSpPr>
              <p:cNvPr id="417" name="Google Shape;417;p48"/>
              <p:cNvSpPr/>
              <p:nvPr/>
            </p:nvSpPr>
            <p:spPr>
              <a:xfrm>
                <a:off x="4131600" y="1704350"/>
                <a:ext cx="168900" cy="472800"/>
              </a:xfrm>
              <a:prstGeom prst="roundRect">
                <a:avLst>
                  <a:gd fmla="val 16667" name="adj"/>
                </a:avLst>
              </a:prstGeom>
              <a:solidFill>
                <a:srgbClr val="674EA7"/>
              </a:solidFill>
              <a:ln cap="flat" cmpd="sng" w="2857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8" name="Google Shape;418;p48"/>
              <p:cNvSpPr/>
              <p:nvPr/>
            </p:nvSpPr>
            <p:spPr>
              <a:xfrm>
                <a:off x="4131600" y="2217100"/>
                <a:ext cx="168900" cy="264900"/>
              </a:xfrm>
              <a:prstGeom prst="roundRect">
                <a:avLst>
                  <a:gd fmla="val 16667" name="adj"/>
                </a:avLst>
              </a:prstGeom>
              <a:solidFill>
                <a:srgbClr val="674EA7"/>
              </a:solidFill>
              <a:ln cap="flat" cmpd="sng" w="2857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19" name="Google Shape;419;p48"/>
            <p:cNvSpPr txBox="1"/>
            <p:nvPr/>
          </p:nvSpPr>
          <p:spPr>
            <a:xfrm>
              <a:off x="4000450" y="2030650"/>
              <a:ext cx="294900" cy="41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FFFFFF"/>
                  </a:solidFill>
                  <a:latin typeface="Consolas"/>
                  <a:ea typeface="Consolas"/>
                  <a:cs typeface="Consolas"/>
                  <a:sym typeface="Consolas"/>
                </a:rPr>
                <a:t>A</a:t>
              </a:r>
              <a:endParaRPr b="1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420" name="Google Shape;420;p48"/>
            <p:cNvSpPr txBox="1"/>
            <p:nvPr/>
          </p:nvSpPr>
          <p:spPr>
            <a:xfrm>
              <a:off x="4229050" y="2030650"/>
              <a:ext cx="294900" cy="41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FFFFFF"/>
                  </a:solidFill>
                  <a:latin typeface="Consolas"/>
                  <a:ea typeface="Consolas"/>
                  <a:cs typeface="Consolas"/>
                  <a:sym typeface="Consolas"/>
                </a:rPr>
                <a:t>G</a:t>
              </a:r>
              <a:endParaRPr b="1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  <p:cxnSp>
        <p:nvCxnSpPr>
          <p:cNvPr id="421" name="Google Shape;421;p48"/>
          <p:cNvCxnSpPr/>
          <p:nvPr/>
        </p:nvCxnSpPr>
        <p:spPr>
          <a:xfrm>
            <a:off x="1328500" y="2669650"/>
            <a:ext cx="1537800" cy="10218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22" name="Google Shape;422;p48"/>
          <p:cNvCxnSpPr/>
          <p:nvPr/>
        </p:nvCxnSpPr>
        <p:spPr>
          <a:xfrm>
            <a:off x="1557100" y="2593450"/>
            <a:ext cx="1569000" cy="8040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23" name="Google Shape;423;p48"/>
          <p:cNvCxnSpPr/>
          <p:nvPr/>
        </p:nvCxnSpPr>
        <p:spPr>
          <a:xfrm>
            <a:off x="450200" y="3691450"/>
            <a:ext cx="2376600" cy="3726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24" name="Google Shape;424;p48"/>
          <p:cNvSpPr txBox="1"/>
          <p:nvPr/>
        </p:nvSpPr>
        <p:spPr>
          <a:xfrm>
            <a:off x="6745775" y="2723825"/>
            <a:ext cx="3219900" cy="6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674EA7"/>
                </a:solidFill>
                <a:latin typeface="Consolas"/>
                <a:ea typeface="Consolas"/>
                <a:cs typeface="Consolas"/>
                <a:sym typeface="Consolas"/>
              </a:rPr>
              <a:t>@seq1</a:t>
            </a:r>
            <a:endParaRPr b="1" sz="1200">
              <a:solidFill>
                <a:srgbClr val="674EA7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674EA7"/>
                </a:solidFill>
                <a:latin typeface="Consolas"/>
                <a:ea typeface="Consolas"/>
                <a:cs typeface="Consolas"/>
                <a:sym typeface="Consolas"/>
              </a:rPr>
              <a:t>ACCTTCGAACGGCGGGGGGTTACAA</a:t>
            </a:r>
            <a:endParaRPr b="1" sz="1200">
              <a:solidFill>
                <a:srgbClr val="674EA7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674EA7"/>
                </a:solidFill>
                <a:latin typeface="Consolas"/>
                <a:ea typeface="Consolas"/>
                <a:cs typeface="Consolas"/>
                <a:sym typeface="Consolas"/>
              </a:rPr>
              <a:t>+</a:t>
            </a:r>
            <a:endParaRPr b="1" sz="1200">
              <a:solidFill>
                <a:srgbClr val="674EA7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674EA7"/>
                </a:solidFill>
                <a:latin typeface="Consolas"/>
                <a:ea typeface="Consolas"/>
                <a:cs typeface="Consolas"/>
                <a:sym typeface="Consolas"/>
              </a:rPr>
              <a:t>!''*((((***+))%%%++).1***</a:t>
            </a:r>
            <a:endParaRPr b="1" sz="1200">
              <a:solidFill>
                <a:srgbClr val="674EA7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D5A6BD"/>
                </a:solidFill>
                <a:latin typeface="Consolas"/>
                <a:ea typeface="Consolas"/>
                <a:cs typeface="Consolas"/>
                <a:sym typeface="Consolas"/>
              </a:rPr>
              <a:t>@seq2</a:t>
            </a:r>
            <a:endParaRPr b="1" sz="1200">
              <a:solidFill>
                <a:srgbClr val="D5A6BD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D5A6BD"/>
                </a:solidFill>
                <a:latin typeface="Consolas"/>
                <a:ea typeface="Consolas"/>
                <a:cs typeface="Consolas"/>
                <a:sym typeface="Consolas"/>
              </a:rPr>
              <a:t>TGGAACCGAACGGCCCCGGTTACAT</a:t>
            </a:r>
            <a:endParaRPr b="1" sz="1200">
              <a:solidFill>
                <a:srgbClr val="D5A6BD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D5A6BD"/>
                </a:solidFill>
                <a:latin typeface="Consolas"/>
                <a:ea typeface="Consolas"/>
                <a:cs typeface="Consolas"/>
                <a:sym typeface="Consolas"/>
              </a:rPr>
              <a:t>+</a:t>
            </a:r>
            <a:endParaRPr b="1" sz="1200">
              <a:solidFill>
                <a:srgbClr val="D5A6BD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D5A6BD"/>
                </a:solidFill>
                <a:latin typeface="Consolas"/>
                <a:ea typeface="Consolas"/>
                <a:cs typeface="Consolas"/>
                <a:sym typeface="Consolas"/>
              </a:rPr>
              <a:t>!''*!!!!***+))+++++).1***</a:t>
            </a:r>
            <a:endParaRPr b="1" sz="1200">
              <a:solidFill>
                <a:srgbClr val="D5A6BD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674EA7"/>
                </a:solidFill>
                <a:latin typeface="Consolas"/>
                <a:ea typeface="Consolas"/>
                <a:cs typeface="Consolas"/>
                <a:sym typeface="Consolas"/>
              </a:rPr>
              <a:t>@seq3</a:t>
            </a:r>
            <a:endParaRPr b="1" sz="1200">
              <a:solidFill>
                <a:srgbClr val="674EA7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674EA7"/>
                </a:solidFill>
                <a:latin typeface="Consolas"/>
                <a:ea typeface="Consolas"/>
                <a:cs typeface="Consolas"/>
                <a:sym typeface="Consolas"/>
              </a:rPr>
              <a:t>ACCTTCGAACGGCGGGGGGTTACAA</a:t>
            </a:r>
            <a:endParaRPr b="1" sz="1200">
              <a:solidFill>
                <a:srgbClr val="674EA7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674EA7"/>
                </a:solidFill>
                <a:latin typeface="Consolas"/>
                <a:ea typeface="Consolas"/>
                <a:cs typeface="Consolas"/>
                <a:sym typeface="Consolas"/>
              </a:rPr>
              <a:t>+</a:t>
            </a:r>
            <a:endParaRPr b="1" sz="1200">
              <a:solidFill>
                <a:srgbClr val="674EA7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674EA7"/>
                </a:solidFill>
                <a:latin typeface="Consolas"/>
                <a:ea typeface="Consolas"/>
                <a:cs typeface="Consolas"/>
                <a:sym typeface="Consolas"/>
              </a:rPr>
              <a:t>!''*((((***+))%%%++).1***</a:t>
            </a:r>
            <a:endParaRPr b="1" sz="1200">
              <a:solidFill>
                <a:srgbClr val="674EA7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D5A6BD"/>
                </a:solidFill>
                <a:latin typeface="Consolas"/>
                <a:ea typeface="Consolas"/>
                <a:cs typeface="Consolas"/>
                <a:sym typeface="Consolas"/>
              </a:rPr>
              <a:t>@seq4</a:t>
            </a:r>
            <a:endParaRPr b="1" sz="1200">
              <a:solidFill>
                <a:srgbClr val="D5A6BD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D5A6BD"/>
                </a:solidFill>
                <a:latin typeface="Consolas"/>
                <a:ea typeface="Consolas"/>
                <a:cs typeface="Consolas"/>
                <a:sym typeface="Consolas"/>
              </a:rPr>
              <a:t>TGGAACCGAACGGCCCCGGTTACAT</a:t>
            </a:r>
            <a:endParaRPr b="1" sz="1200">
              <a:solidFill>
                <a:srgbClr val="D5A6BD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D5A6BD"/>
                </a:solidFill>
                <a:latin typeface="Consolas"/>
                <a:ea typeface="Consolas"/>
                <a:cs typeface="Consolas"/>
                <a:sym typeface="Consolas"/>
              </a:rPr>
              <a:t>+</a:t>
            </a:r>
            <a:endParaRPr b="1" sz="1200">
              <a:solidFill>
                <a:srgbClr val="D5A6BD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D5A6BD"/>
                </a:solidFill>
                <a:latin typeface="Consolas"/>
                <a:ea typeface="Consolas"/>
                <a:cs typeface="Consolas"/>
                <a:sym typeface="Consolas"/>
              </a:rPr>
              <a:t>!''*!!!!***+))+++++).1***</a:t>
            </a:r>
            <a:endParaRPr b="1" sz="1200">
              <a:solidFill>
                <a:srgbClr val="D5A6BD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8761D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25" name="Google Shape;425;p48"/>
          <p:cNvSpPr txBox="1"/>
          <p:nvPr/>
        </p:nvSpPr>
        <p:spPr>
          <a:xfrm rot="1639515">
            <a:off x="1885047" y="2945497"/>
            <a:ext cx="748299" cy="31772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D5A6BD"/>
                </a:solidFill>
                <a:latin typeface="Consolas"/>
                <a:ea typeface="Consolas"/>
                <a:cs typeface="Consolas"/>
                <a:sym typeface="Consolas"/>
              </a:rPr>
              <a:t>@seq2</a:t>
            </a:r>
            <a:endParaRPr b="1">
              <a:solidFill>
                <a:srgbClr val="D5A6BD"/>
              </a:solidFill>
            </a:endParaRPr>
          </a:p>
        </p:txBody>
      </p:sp>
      <p:sp>
        <p:nvSpPr>
          <p:cNvPr id="426" name="Google Shape;426;p48"/>
          <p:cNvSpPr txBox="1"/>
          <p:nvPr/>
        </p:nvSpPr>
        <p:spPr>
          <a:xfrm rot="1639515">
            <a:off x="2037447" y="2716897"/>
            <a:ext cx="748299" cy="31772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674EA7"/>
                </a:solidFill>
                <a:latin typeface="Consolas"/>
                <a:ea typeface="Consolas"/>
                <a:cs typeface="Consolas"/>
                <a:sym typeface="Consolas"/>
              </a:rPr>
              <a:t>@seq1</a:t>
            </a:r>
            <a:endParaRPr b="1">
              <a:solidFill>
                <a:srgbClr val="674EA7"/>
              </a:solidFill>
            </a:endParaRPr>
          </a:p>
        </p:txBody>
      </p:sp>
      <p:sp>
        <p:nvSpPr>
          <p:cNvPr id="427" name="Google Shape;427;p48"/>
          <p:cNvSpPr txBox="1"/>
          <p:nvPr/>
        </p:nvSpPr>
        <p:spPr>
          <a:xfrm rot="467338">
            <a:off x="1199186" y="3555017"/>
            <a:ext cx="748203" cy="31765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D5A6BD"/>
                </a:solidFill>
                <a:latin typeface="Consolas"/>
                <a:ea typeface="Consolas"/>
                <a:cs typeface="Consolas"/>
                <a:sym typeface="Consolas"/>
              </a:rPr>
              <a:t>@seq4</a:t>
            </a:r>
            <a:endParaRPr b="1">
              <a:solidFill>
                <a:srgbClr val="D5A6BD"/>
              </a:solidFill>
            </a:endParaRPr>
          </a:p>
        </p:txBody>
      </p:sp>
      <p:sp>
        <p:nvSpPr>
          <p:cNvPr id="428" name="Google Shape;428;p48"/>
          <p:cNvSpPr txBox="1"/>
          <p:nvPr/>
        </p:nvSpPr>
        <p:spPr>
          <a:xfrm rot="296692">
            <a:off x="1351688" y="3250250"/>
            <a:ext cx="748285" cy="317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674EA7"/>
                </a:solidFill>
                <a:latin typeface="Consolas"/>
                <a:ea typeface="Consolas"/>
                <a:cs typeface="Consolas"/>
                <a:sym typeface="Consolas"/>
              </a:rPr>
              <a:t>@seq3</a:t>
            </a:r>
            <a:endParaRPr b="1">
              <a:solidFill>
                <a:srgbClr val="674EA7"/>
              </a:solidFill>
            </a:endParaRPr>
          </a:p>
        </p:txBody>
      </p:sp>
      <p:cxnSp>
        <p:nvCxnSpPr>
          <p:cNvPr id="429" name="Google Shape;429;p48"/>
          <p:cNvCxnSpPr/>
          <p:nvPr/>
        </p:nvCxnSpPr>
        <p:spPr>
          <a:xfrm>
            <a:off x="755000" y="3386650"/>
            <a:ext cx="2395500" cy="4383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30" name="Google Shape;430;p48"/>
          <p:cNvCxnSpPr/>
          <p:nvPr/>
        </p:nvCxnSpPr>
        <p:spPr>
          <a:xfrm rot="10800000">
            <a:off x="4292550" y="3050300"/>
            <a:ext cx="4368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miter lim="8000"/>
            <a:headEnd len="sm" w="sm" type="stealth"/>
            <a:tailEnd len="sm" w="sm" type="none"/>
          </a:ln>
        </p:spPr>
      </p:cxnSp>
      <p:cxnSp>
        <p:nvCxnSpPr>
          <p:cNvPr id="431" name="Google Shape;431;p48"/>
          <p:cNvCxnSpPr/>
          <p:nvPr/>
        </p:nvCxnSpPr>
        <p:spPr>
          <a:xfrm rot="10800000">
            <a:off x="6349950" y="3050300"/>
            <a:ext cx="4368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miter lim="8000"/>
            <a:headEnd len="sm" w="sm" type="stealth"/>
            <a:tailEnd len="sm" w="sm" type="none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6" name="Google Shape;436;p49"/>
          <p:cNvGrpSpPr/>
          <p:nvPr/>
        </p:nvGrpSpPr>
        <p:grpSpPr>
          <a:xfrm>
            <a:off x="977000" y="2829525"/>
            <a:ext cx="1087200" cy="1118100"/>
            <a:chOff x="3720200" y="1610325"/>
            <a:chExt cx="1087200" cy="1118100"/>
          </a:xfrm>
        </p:grpSpPr>
        <p:sp>
          <p:nvSpPr>
            <p:cNvPr id="437" name="Google Shape;437;p49"/>
            <p:cNvSpPr/>
            <p:nvPr/>
          </p:nvSpPr>
          <p:spPr>
            <a:xfrm>
              <a:off x="3720200" y="1610325"/>
              <a:ext cx="1087200" cy="1118100"/>
            </a:xfrm>
            <a:prstGeom prst="ellipse">
              <a:avLst/>
            </a:prstGeom>
            <a:noFill/>
            <a:ln cap="flat" cmpd="sng" w="3810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38" name="Google Shape;438;p49"/>
            <p:cNvGrpSpPr/>
            <p:nvPr/>
          </p:nvGrpSpPr>
          <p:grpSpPr>
            <a:xfrm rot="10800000">
              <a:off x="4055400" y="1780550"/>
              <a:ext cx="168900" cy="777650"/>
              <a:chOff x="4131600" y="1704350"/>
              <a:chExt cx="168900" cy="777650"/>
            </a:xfrm>
          </p:grpSpPr>
          <p:sp>
            <p:nvSpPr>
              <p:cNvPr id="439" name="Google Shape;439;p49"/>
              <p:cNvSpPr/>
              <p:nvPr/>
            </p:nvSpPr>
            <p:spPr>
              <a:xfrm>
                <a:off x="4131600" y="1704350"/>
                <a:ext cx="168900" cy="472800"/>
              </a:xfrm>
              <a:prstGeom prst="roundRect">
                <a:avLst>
                  <a:gd fmla="val 16667" name="adj"/>
                </a:avLst>
              </a:prstGeom>
              <a:solidFill>
                <a:srgbClr val="D5A6BD"/>
              </a:solidFill>
              <a:ln cap="flat" cmpd="sng" w="2857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0" name="Google Shape;440;p49"/>
              <p:cNvSpPr/>
              <p:nvPr/>
            </p:nvSpPr>
            <p:spPr>
              <a:xfrm>
                <a:off x="4131600" y="2217100"/>
                <a:ext cx="168900" cy="264900"/>
              </a:xfrm>
              <a:prstGeom prst="roundRect">
                <a:avLst>
                  <a:gd fmla="val 16667" name="adj"/>
                </a:avLst>
              </a:prstGeom>
              <a:solidFill>
                <a:srgbClr val="D5A6BD"/>
              </a:solidFill>
              <a:ln cap="flat" cmpd="sng" w="2857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41" name="Google Shape;441;p49"/>
            <p:cNvGrpSpPr/>
            <p:nvPr/>
          </p:nvGrpSpPr>
          <p:grpSpPr>
            <a:xfrm rot="10800000">
              <a:off x="4284000" y="1780550"/>
              <a:ext cx="168900" cy="777650"/>
              <a:chOff x="4131600" y="1704350"/>
              <a:chExt cx="168900" cy="777650"/>
            </a:xfrm>
          </p:grpSpPr>
          <p:sp>
            <p:nvSpPr>
              <p:cNvPr id="442" name="Google Shape;442;p49"/>
              <p:cNvSpPr/>
              <p:nvPr/>
            </p:nvSpPr>
            <p:spPr>
              <a:xfrm>
                <a:off x="4131600" y="1704350"/>
                <a:ext cx="168900" cy="472800"/>
              </a:xfrm>
              <a:prstGeom prst="roundRect">
                <a:avLst>
                  <a:gd fmla="val 16667" name="adj"/>
                </a:avLst>
              </a:prstGeom>
              <a:solidFill>
                <a:srgbClr val="674EA7"/>
              </a:solidFill>
              <a:ln cap="flat" cmpd="sng" w="2857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3" name="Google Shape;443;p49"/>
              <p:cNvSpPr/>
              <p:nvPr/>
            </p:nvSpPr>
            <p:spPr>
              <a:xfrm>
                <a:off x="4131600" y="2217100"/>
                <a:ext cx="168900" cy="264900"/>
              </a:xfrm>
              <a:prstGeom prst="roundRect">
                <a:avLst>
                  <a:gd fmla="val 16667" name="adj"/>
                </a:avLst>
              </a:prstGeom>
              <a:solidFill>
                <a:srgbClr val="674EA7"/>
              </a:solidFill>
              <a:ln cap="flat" cmpd="sng" w="2857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44" name="Google Shape;444;p49"/>
            <p:cNvSpPr txBox="1"/>
            <p:nvPr/>
          </p:nvSpPr>
          <p:spPr>
            <a:xfrm>
              <a:off x="4000450" y="2030650"/>
              <a:ext cx="294900" cy="41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FFFFFF"/>
                  </a:solidFill>
                  <a:latin typeface="Consolas"/>
                  <a:ea typeface="Consolas"/>
                  <a:cs typeface="Consolas"/>
                  <a:sym typeface="Consolas"/>
                </a:rPr>
                <a:t>C</a:t>
              </a:r>
              <a:endParaRPr b="1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445" name="Google Shape;445;p49"/>
            <p:cNvSpPr txBox="1"/>
            <p:nvPr/>
          </p:nvSpPr>
          <p:spPr>
            <a:xfrm>
              <a:off x="4229050" y="2030650"/>
              <a:ext cx="294900" cy="41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FFFFFF"/>
                  </a:solidFill>
                  <a:latin typeface="Consolas"/>
                  <a:ea typeface="Consolas"/>
                  <a:cs typeface="Consolas"/>
                  <a:sym typeface="Consolas"/>
                </a:rPr>
                <a:t>C</a:t>
              </a:r>
              <a:endParaRPr b="1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  <p:grpSp>
        <p:nvGrpSpPr>
          <p:cNvPr id="446" name="Google Shape;446;p49"/>
          <p:cNvGrpSpPr/>
          <p:nvPr/>
        </p:nvGrpSpPr>
        <p:grpSpPr>
          <a:xfrm>
            <a:off x="1815200" y="1762725"/>
            <a:ext cx="1087200" cy="1118100"/>
            <a:chOff x="3720200" y="1610325"/>
            <a:chExt cx="1087200" cy="1118100"/>
          </a:xfrm>
        </p:grpSpPr>
        <p:sp>
          <p:nvSpPr>
            <p:cNvPr id="447" name="Google Shape;447;p49"/>
            <p:cNvSpPr/>
            <p:nvPr/>
          </p:nvSpPr>
          <p:spPr>
            <a:xfrm>
              <a:off x="3720200" y="1610325"/>
              <a:ext cx="1087200" cy="1118100"/>
            </a:xfrm>
            <a:prstGeom prst="ellipse">
              <a:avLst/>
            </a:prstGeom>
            <a:noFill/>
            <a:ln cap="flat" cmpd="sng" w="3810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48" name="Google Shape;448;p49"/>
            <p:cNvGrpSpPr/>
            <p:nvPr/>
          </p:nvGrpSpPr>
          <p:grpSpPr>
            <a:xfrm rot="10800000">
              <a:off x="4055400" y="1780550"/>
              <a:ext cx="168900" cy="777650"/>
              <a:chOff x="4131600" y="1704350"/>
              <a:chExt cx="168900" cy="777650"/>
            </a:xfrm>
          </p:grpSpPr>
          <p:sp>
            <p:nvSpPr>
              <p:cNvPr id="449" name="Google Shape;449;p49"/>
              <p:cNvSpPr/>
              <p:nvPr/>
            </p:nvSpPr>
            <p:spPr>
              <a:xfrm>
                <a:off x="4131600" y="1704350"/>
                <a:ext cx="168900" cy="472800"/>
              </a:xfrm>
              <a:prstGeom prst="roundRect">
                <a:avLst>
                  <a:gd fmla="val 16667" name="adj"/>
                </a:avLst>
              </a:prstGeom>
              <a:solidFill>
                <a:srgbClr val="D5A6BD"/>
              </a:solidFill>
              <a:ln cap="flat" cmpd="sng" w="2857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0" name="Google Shape;450;p49"/>
              <p:cNvSpPr/>
              <p:nvPr/>
            </p:nvSpPr>
            <p:spPr>
              <a:xfrm>
                <a:off x="4131600" y="2217100"/>
                <a:ext cx="168900" cy="264900"/>
              </a:xfrm>
              <a:prstGeom prst="roundRect">
                <a:avLst>
                  <a:gd fmla="val 16667" name="adj"/>
                </a:avLst>
              </a:prstGeom>
              <a:solidFill>
                <a:srgbClr val="D5A6BD"/>
              </a:solidFill>
              <a:ln cap="flat" cmpd="sng" w="2857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51" name="Google Shape;451;p49"/>
            <p:cNvGrpSpPr/>
            <p:nvPr/>
          </p:nvGrpSpPr>
          <p:grpSpPr>
            <a:xfrm rot="10800000">
              <a:off x="4284000" y="1780550"/>
              <a:ext cx="168900" cy="777650"/>
              <a:chOff x="4131600" y="1704350"/>
              <a:chExt cx="168900" cy="777650"/>
            </a:xfrm>
          </p:grpSpPr>
          <p:sp>
            <p:nvSpPr>
              <p:cNvPr id="452" name="Google Shape;452;p49"/>
              <p:cNvSpPr/>
              <p:nvPr/>
            </p:nvSpPr>
            <p:spPr>
              <a:xfrm>
                <a:off x="4131600" y="1704350"/>
                <a:ext cx="168900" cy="472800"/>
              </a:xfrm>
              <a:prstGeom prst="roundRect">
                <a:avLst>
                  <a:gd fmla="val 16667" name="adj"/>
                </a:avLst>
              </a:prstGeom>
              <a:solidFill>
                <a:srgbClr val="674EA7"/>
              </a:solidFill>
              <a:ln cap="flat" cmpd="sng" w="2857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3" name="Google Shape;453;p49"/>
              <p:cNvSpPr/>
              <p:nvPr/>
            </p:nvSpPr>
            <p:spPr>
              <a:xfrm>
                <a:off x="4131600" y="2217100"/>
                <a:ext cx="168900" cy="264900"/>
              </a:xfrm>
              <a:prstGeom prst="roundRect">
                <a:avLst>
                  <a:gd fmla="val 16667" name="adj"/>
                </a:avLst>
              </a:prstGeom>
              <a:solidFill>
                <a:srgbClr val="674EA7"/>
              </a:solidFill>
              <a:ln cap="flat" cmpd="sng" w="2857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54" name="Google Shape;454;p49"/>
            <p:cNvSpPr txBox="1"/>
            <p:nvPr/>
          </p:nvSpPr>
          <p:spPr>
            <a:xfrm>
              <a:off x="4000450" y="2030650"/>
              <a:ext cx="294900" cy="41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FFFFFF"/>
                  </a:solidFill>
                  <a:latin typeface="Consolas"/>
                  <a:ea typeface="Consolas"/>
                  <a:cs typeface="Consolas"/>
                  <a:sym typeface="Consolas"/>
                </a:rPr>
                <a:t>C</a:t>
              </a:r>
              <a:endParaRPr b="1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455" name="Google Shape;455;p49"/>
            <p:cNvSpPr txBox="1"/>
            <p:nvPr/>
          </p:nvSpPr>
          <p:spPr>
            <a:xfrm>
              <a:off x="4229050" y="2030650"/>
              <a:ext cx="294900" cy="41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FFFFFF"/>
                  </a:solidFill>
                  <a:latin typeface="Consolas"/>
                  <a:ea typeface="Consolas"/>
                  <a:cs typeface="Consolas"/>
                  <a:sym typeface="Consolas"/>
                </a:rPr>
                <a:t>C</a:t>
              </a:r>
              <a:endParaRPr b="1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  <p:sp>
        <p:nvSpPr>
          <p:cNvPr id="456" name="Google Shape;456;p49"/>
          <p:cNvSpPr txBox="1"/>
          <p:nvPr>
            <p:ph type="title"/>
          </p:nvPr>
        </p:nvSpPr>
        <p:spPr>
          <a:xfrm>
            <a:off x="311700" y="4683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What if a</a:t>
            </a:r>
            <a:r>
              <a:rPr lang="en" sz="4000"/>
              <a:t>n individual is homozygous for an "alternate" allele?</a:t>
            </a:r>
            <a:endParaRPr sz="4000"/>
          </a:p>
        </p:txBody>
      </p:sp>
      <p:sp>
        <p:nvSpPr>
          <p:cNvPr id="457" name="Google Shape;457;p49"/>
          <p:cNvSpPr/>
          <p:nvPr/>
        </p:nvSpPr>
        <p:spPr>
          <a:xfrm>
            <a:off x="4567325" y="1739425"/>
            <a:ext cx="4165200" cy="35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7BB41"/>
              </a:buClr>
              <a:buFont typeface="Arial"/>
              <a:buNone/>
            </a:pPr>
            <a:r>
              <a:rPr b="0" i="0" lang="en" sz="2300" u="none" cap="none" strike="noStrike">
                <a:latin typeface="Consolas"/>
                <a:ea typeface="Consolas"/>
                <a:cs typeface="Consolas"/>
                <a:sym typeface="Consolas"/>
              </a:rPr>
              <a:t>ATCGGG</a:t>
            </a:r>
            <a:r>
              <a:rPr lang="en" sz="23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T</a:t>
            </a:r>
            <a:r>
              <a:rPr b="0" i="0" lang="en" sz="2300" u="none" cap="none" strike="noStrike">
                <a:latin typeface="Consolas"/>
                <a:ea typeface="Consolas"/>
                <a:cs typeface="Consolas"/>
                <a:sym typeface="Consolas"/>
              </a:rPr>
              <a:t>ACCATCCAATCATTACC</a:t>
            </a:r>
            <a:endParaRPr sz="9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58" name="Google Shape;458;p49"/>
          <p:cNvSpPr/>
          <p:nvPr/>
        </p:nvSpPr>
        <p:spPr>
          <a:xfrm>
            <a:off x="3689375" y="1663529"/>
            <a:ext cx="509100" cy="50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2000">
                <a:latin typeface="Helvetica Neue"/>
                <a:ea typeface="Helvetica Neue"/>
                <a:cs typeface="Helvetica Neue"/>
                <a:sym typeface="Helvetica Neue"/>
              </a:rPr>
              <a:t>Ref</a:t>
            </a:r>
            <a:endParaRPr sz="2000"/>
          </a:p>
        </p:txBody>
      </p:sp>
      <p:sp>
        <p:nvSpPr>
          <p:cNvPr id="459" name="Google Shape;459;p49"/>
          <p:cNvSpPr/>
          <p:nvPr/>
        </p:nvSpPr>
        <p:spPr>
          <a:xfrm>
            <a:off x="4338725" y="2044225"/>
            <a:ext cx="4165200" cy="35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7BB41"/>
              </a:buClr>
              <a:buFont typeface="Arial"/>
              <a:buNone/>
            </a:pPr>
            <a:r>
              <a:rPr b="0" i="0" lang="en" sz="2300" u="none" cap="none" strike="noStrike">
                <a:solidFill>
                  <a:srgbClr val="674EA7"/>
                </a:solidFill>
                <a:latin typeface="Consolas"/>
                <a:ea typeface="Consolas"/>
                <a:cs typeface="Consolas"/>
                <a:sym typeface="Consolas"/>
              </a:rPr>
              <a:t>GG</a:t>
            </a:r>
            <a:r>
              <a:rPr lang="en" sz="2300">
                <a:solidFill>
                  <a:srgbClr val="1155CC"/>
                </a:solidFill>
                <a:latin typeface="Consolas"/>
                <a:ea typeface="Consolas"/>
                <a:cs typeface="Consolas"/>
                <a:sym typeface="Consolas"/>
              </a:rPr>
              <a:t>C</a:t>
            </a:r>
            <a:r>
              <a:rPr b="0" i="0" lang="en" sz="2300" u="none" cap="none" strike="noStrike">
                <a:solidFill>
                  <a:srgbClr val="674EA7"/>
                </a:solidFill>
                <a:latin typeface="Consolas"/>
                <a:ea typeface="Consolas"/>
                <a:cs typeface="Consolas"/>
                <a:sym typeface="Consolas"/>
              </a:rPr>
              <a:t>ACCATCCAAT</a:t>
            </a:r>
            <a:endParaRPr sz="900">
              <a:solidFill>
                <a:srgbClr val="674EA7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60" name="Google Shape;460;p49"/>
          <p:cNvSpPr txBox="1"/>
          <p:nvPr/>
        </p:nvSpPr>
        <p:spPr>
          <a:xfrm>
            <a:off x="4191000" y="2286425"/>
            <a:ext cx="3000000" cy="46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D5A6BD"/>
                </a:solidFill>
                <a:latin typeface="Consolas"/>
                <a:ea typeface="Consolas"/>
                <a:cs typeface="Consolas"/>
                <a:sym typeface="Consolas"/>
              </a:rPr>
              <a:t>ATCGGG</a:t>
            </a:r>
            <a:r>
              <a:rPr lang="en" sz="2300">
                <a:solidFill>
                  <a:srgbClr val="1155CC"/>
                </a:solidFill>
                <a:latin typeface="Consolas"/>
                <a:ea typeface="Consolas"/>
                <a:cs typeface="Consolas"/>
                <a:sym typeface="Consolas"/>
              </a:rPr>
              <a:t>C</a:t>
            </a:r>
            <a:r>
              <a:rPr lang="en" sz="2300">
                <a:solidFill>
                  <a:srgbClr val="C27BA0"/>
                </a:solidFill>
                <a:latin typeface="Consolas"/>
                <a:ea typeface="Consolas"/>
                <a:cs typeface="Consolas"/>
                <a:sym typeface="Consolas"/>
              </a:rPr>
              <a:t>ACCAT</a:t>
            </a:r>
            <a:endParaRPr>
              <a:solidFill>
                <a:srgbClr val="C27BA0"/>
              </a:solidFill>
            </a:endParaRPr>
          </a:p>
        </p:txBody>
      </p:sp>
      <p:sp>
        <p:nvSpPr>
          <p:cNvPr id="461" name="Google Shape;461;p49"/>
          <p:cNvSpPr/>
          <p:nvPr/>
        </p:nvSpPr>
        <p:spPr>
          <a:xfrm>
            <a:off x="4186325" y="2653825"/>
            <a:ext cx="4165200" cy="35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7BB41"/>
              </a:buClr>
              <a:buFont typeface="Arial"/>
              <a:buNone/>
            </a:pPr>
            <a:r>
              <a:rPr b="0" i="0" lang="en" sz="2300" u="none" cap="none" strike="noStrike">
                <a:solidFill>
                  <a:srgbClr val="674EA7"/>
                </a:solidFill>
                <a:latin typeface="Consolas"/>
                <a:ea typeface="Consolas"/>
                <a:cs typeface="Consolas"/>
                <a:sym typeface="Consolas"/>
              </a:rPr>
              <a:t>GGG</a:t>
            </a:r>
            <a:r>
              <a:rPr lang="en" sz="2300">
                <a:solidFill>
                  <a:srgbClr val="1155CC"/>
                </a:solidFill>
                <a:latin typeface="Consolas"/>
                <a:ea typeface="Consolas"/>
                <a:cs typeface="Consolas"/>
                <a:sym typeface="Consolas"/>
              </a:rPr>
              <a:t>C</a:t>
            </a:r>
            <a:r>
              <a:rPr b="0" i="0" lang="en" sz="2300" u="none" cap="none" strike="noStrike">
                <a:solidFill>
                  <a:srgbClr val="674EA7"/>
                </a:solidFill>
                <a:latin typeface="Consolas"/>
                <a:ea typeface="Consolas"/>
                <a:cs typeface="Consolas"/>
                <a:sym typeface="Consolas"/>
              </a:rPr>
              <a:t>ACCATCCAA</a:t>
            </a:r>
            <a:endParaRPr sz="900">
              <a:solidFill>
                <a:srgbClr val="674EA7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62" name="Google Shape;462;p49"/>
          <p:cNvSpPr txBox="1"/>
          <p:nvPr/>
        </p:nvSpPr>
        <p:spPr>
          <a:xfrm>
            <a:off x="4267200" y="2896025"/>
            <a:ext cx="3000000" cy="46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D5A6BD"/>
                </a:solidFill>
                <a:latin typeface="Consolas"/>
                <a:ea typeface="Consolas"/>
                <a:cs typeface="Consolas"/>
                <a:sym typeface="Consolas"/>
              </a:rPr>
              <a:t> TCGGG</a:t>
            </a:r>
            <a:r>
              <a:rPr lang="en" sz="2300">
                <a:solidFill>
                  <a:srgbClr val="1155CC"/>
                </a:solidFill>
                <a:latin typeface="Consolas"/>
                <a:ea typeface="Consolas"/>
                <a:cs typeface="Consolas"/>
                <a:sym typeface="Consolas"/>
              </a:rPr>
              <a:t>C</a:t>
            </a:r>
            <a:r>
              <a:rPr lang="en" sz="2300">
                <a:solidFill>
                  <a:srgbClr val="C27BA0"/>
                </a:solidFill>
                <a:latin typeface="Consolas"/>
                <a:ea typeface="Consolas"/>
                <a:cs typeface="Consolas"/>
                <a:sym typeface="Consolas"/>
              </a:rPr>
              <a:t>ACCATC</a:t>
            </a:r>
            <a:endParaRPr>
              <a:solidFill>
                <a:srgbClr val="C27BA0"/>
              </a:solidFill>
            </a:endParaRPr>
          </a:p>
        </p:txBody>
      </p:sp>
      <p:sp>
        <p:nvSpPr>
          <p:cNvPr id="463" name="Google Shape;463;p49"/>
          <p:cNvSpPr txBox="1"/>
          <p:nvPr/>
        </p:nvSpPr>
        <p:spPr>
          <a:xfrm>
            <a:off x="4343400" y="3200825"/>
            <a:ext cx="3000000" cy="46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D5A6BD"/>
                </a:solidFill>
                <a:latin typeface="Consolas"/>
                <a:ea typeface="Consolas"/>
                <a:cs typeface="Consolas"/>
                <a:sym typeface="Consolas"/>
              </a:rPr>
              <a:t>  CGGG</a:t>
            </a:r>
            <a:r>
              <a:rPr lang="en" sz="2300">
                <a:solidFill>
                  <a:srgbClr val="1155CC"/>
                </a:solidFill>
                <a:latin typeface="Consolas"/>
                <a:ea typeface="Consolas"/>
                <a:cs typeface="Consolas"/>
                <a:sym typeface="Consolas"/>
              </a:rPr>
              <a:t>C</a:t>
            </a:r>
            <a:r>
              <a:rPr lang="en" sz="2300">
                <a:solidFill>
                  <a:srgbClr val="C27BA0"/>
                </a:solidFill>
                <a:latin typeface="Consolas"/>
                <a:ea typeface="Consolas"/>
                <a:cs typeface="Consolas"/>
                <a:sym typeface="Consolas"/>
              </a:rPr>
              <a:t>ACCATCC</a:t>
            </a:r>
            <a:endParaRPr>
              <a:solidFill>
                <a:srgbClr val="C27BA0"/>
              </a:solidFill>
            </a:endParaRPr>
          </a:p>
        </p:txBody>
      </p:sp>
      <p:sp>
        <p:nvSpPr>
          <p:cNvPr id="464" name="Google Shape;464;p49"/>
          <p:cNvSpPr txBox="1"/>
          <p:nvPr/>
        </p:nvSpPr>
        <p:spPr>
          <a:xfrm>
            <a:off x="4419600" y="3505625"/>
            <a:ext cx="3000000" cy="46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D5A6BD"/>
                </a:solidFill>
                <a:latin typeface="Consolas"/>
                <a:ea typeface="Consolas"/>
                <a:cs typeface="Consolas"/>
                <a:sym typeface="Consolas"/>
              </a:rPr>
              <a:t>   GGG</a:t>
            </a:r>
            <a:r>
              <a:rPr lang="en" sz="2300">
                <a:solidFill>
                  <a:srgbClr val="1155CC"/>
                </a:solidFill>
                <a:latin typeface="Consolas"/>
                <a:ea typeface="Consolas"/>
                <a:cs typeface="Consolas"/>
                <a:sym typeface="Consolas"/>
              </a:rPr>
              <a:t>C</a:t>
            </a:r>
            <a:r>
              <a:rPr lang="en" sz="2300">
                <a:solidFill>
                  <a:srgbClr val="C27BA0"/>
                </a:solidFill>
                <a:latin typeface="Consolas"/>
                <a:ea typeface="Consolas"/>
                <a:cs typeface="Consolas"/>
                <a:sym typeface="Consolas"/>
              </a:rPr>
              <a:t>ACCATCCA</a:t>
            </a:r>
            <a:endParaRPr>
              <a:solidFill>
                <a:srgbClr val="C27BA0"/>
              </a:solidFill>
            </a:endParaRPr>
          </a:p>
        </p:txBody>
      </p:sp>
      <p:sp>
        <p:nvSpPr>
          <p:cNvPr id="465" name="Google Shape;465;p49"/>
          <p:cNvSpPr/>
          <p:nvPr/>
        </p:nvSpPr>
        <p:spPr>
          <a:xfrm>
            <a:off x="4010325" y="3873025"/>
            <a:ext cx="4165200" cy="35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7BB41"/>
              </a:buClr>
              <a:buFont typeface="Arial"/>
              <a:buNone/>
            </a:pPr>
            <a:r>
              <a:rPr lang="en" sz="2300">
                <a:solidFill>
                  <a:srgbClr val="674EA7"/>
                </a:solidFill>
                <a:latin typeface="Consolas"/>
                <a:ea typeface="Consolas"/>
                <a:cs typeface="Consolas"/>
                <a:sym typeface="Consolas"/>
              </a:rPr>
              <a:t>C</a:t>
            </a:r>
            <a:r>
              <a:rPr b="0" i="0" lang="en" sz="2300" u="none" cap="none" strike="noStrike">
                <a:solidFill>
                  <a:srgbClr val="674EA7"/>
                </a:solidFill>
                <a:latin typeface="Consolas"/>
                <a:ea typeface="Consolas"/>
                <a:cs typeface="Consolas"/>
                <a:sym typeface="Consolas"/>
              </a:rPr>
              <a:t>GGG</a:t>
            </a:r>
            <a:r>
              <a:rPr lang="en" sz="2300">
                <a:solidFill>
                  <a:srgbClr val="1155CC"/>
                </a:solidFill>
                <a:latin typeface="Consolas"/>
                <a:ea typeface="Consolas"/>
                <a:cs typeface="Consolas"/>
                <a:sym typeface="Consolas"/>
              </a:rPr>
              <a:t>C</a:t>
            </a:r>
            <a:r>
              <a:rPr b="0" i="0" lang="en" sz="2300" u="none" cap="none" strike="noStrike">
                <a:solidFill>
                  <a:srgbClr val="674EA7"/>
                </a:solidFill>
                <a:latin typeface="Consolas"/>
                <a:ea typeface="Consolas"/>
                <a:cs typeface="Consolas"/>
                <a:sym typeface="Consolas"/>
              </a:rPr>
              <a:t>ACCATCCA</a:t>
            </a:r>
            <a:endParaRPr sz="900">
              <a:solidFill>
                <a:srgbClr val="674EA7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466" name="Google Shape;466;p49"/>
          <p:cNvCxnSpPr/>
          <p:nvPr/>
        </p:nvCxnSpPr>
        <p:spPr>
          <a:xfrm flipH="1" rot="10800000">
            <a:off x="2242900" y="2610850"/>
            <a:ext cx="2395200" cy="588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67" name="Google Shape;467;p49"/>
          <p:cNvCxnSpPr/>
          <p:nvPr/>
        </p:nvCxnSpPr>
        <p:spPr>
          <a:xfrm flipH="1" rot="10800000">
            <a:off x="2471500" y="2253250"/>
            <a:ext cx="2645100" cy="3402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68" name="Google Shape;468;p49"/>
          <p:cNvCxnSpPr/>
          <p:nvPr/>
        </p:nvCxnSpPr>
        <p:spPr>
          <a:xfrm>
            <a:off x="1364600" y="3691450"/>
            <a:ext cx="3710100" cy="504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69" name="Google Shape;469;p49"/>
          <p:cNvCxnSpPr/>
          <p:nvPr/>
        </p:nvCxnSpPr>
        <p:spPr>
          <a:xfrm>
            <a:off x="1669400" y="3386650"/>
            <a:ext cx="3305400" cy="6600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70" name="Google Shape;470;p49"/>
          <p:cNvCxnSpPr/>
          <p:nvPr/>
        </p:nvCxnSpPr>
        <p:spPr>
          <a:xfrm flipH="1">
            <a:off x="5754850" y="1314150"/>
            <a:ext cx="11400" cy="4221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50"/>
          <p:cNvSpPr txBox="1"/>
          <p:nvPr>
            <p:ph type="title"/>
          </p:nvPr>
        </p:nvSpPr>
        <p:spPr>
          <a:xfrm>
            <a:off x="311700" y="4683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What if a</a:t>
            </a:r>
            <a:r>
              <a:rPr lang="en" sz="4000"/>
              <a:t>n individual is heterozygous for an "alternate" allele?</a:t>
            </a:r>
            <a:endParaRPr sz="4000"/>
          </a:p>
        </p:txBody>
      </p:sp>
      <p:sp>
        <p:nvSpPr>
          <p:cNvPr id="476" name="Google Shape;476;p50"/>
          <p:cNvSpPr/>
          <p:nvPr/>
        </p:nvSpPr>
        <p:spPr>
          <a:xfrm>
            <a:off x="2730053" y="3727128"/>
            <a:ext cx="4223700" cy="174300"/>
          </a:xfrm>
          <a:prstGeom prst="rect">
            <a:avLst/>
          </a:prstGeom>
          <a:solidFill>
            <a:srgbClr val="D4E3FE"/>
          </a:solidFill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Gill Sans"/>
              <a:buNone/>
            </a:pPr>
            <a:r>
              <a:t/>
            </a:r>
            <a:endParaRPr b="0" i="0" sz="2600" u="none" cap="none" strike="noStrik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77" name="Google Shape;477;p50"/>
          <p:cNvSpPr/>
          <p:nvPr/>
        </p:nvSpPr>
        <p:spPr>
          <a:xfrm>
            <a:off x="2730053" y="3506136"/>
            <a:ext cx="4223700" cy="174300"/>
          </a:xfrm>
          <a:prstGeom prst="rect">
            <a:avLst/>
          </a:prstGeom>
          <a:solidFill>
            <a:srgbClr val="D4E3FE"/>
          </a:solidFill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Gill Sans"/>
              <a:buNone/>
            </a:pPr>
            <a:r>
              <a:t/>
            </a:r>
            <a:endParaRPr b="0" i="0" sz="2600" u="none" cap="none" strike="noStrik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478" name="Google Shape;478;p50"/>
          <p:cNvPicPr preferRelativeResize="0"/>
          <p:nvPr/>
        </p:nvPicPr>
        <p:blipFill rotWithShape="1">
          <a:blip r:embed="rId3">
            <a:alphaModFix/>
          </a:blip>
          <a:srcRect b="249" l="5434" r="7608" t="0"/>
          <a:stretch/>
        </p:blipFill>
        <p:spPr>
          <a:xfrm rot="5400000">
            <a:off x="4688625" y="-538578"/>
            <a:ext cx="267900" cy="536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9" name="Google Shape;479;p50"/>
          <p:cNvPicPr preferRelativeResize="0"/>
          <p:nvPr/>
        </p:nvPicPr>
        <p:blipFill rotWithShape="1">
          <a:blip r:embed="rId3">
            <a:alphaModFix/>
          </a:blip>
          <a:srcRect b="249" l="5434" r="7608" t="0"/>
          <a:stretch/>
        </p:blipFill>
        <p:spPr>
          <a:xfrm rot="5400000">
            <a:off x="4688625" y="-89899"/>
            <a:ext cx="267900" cy="5363700"/>
          </a:xfrm>
          <a:prstGeom prst="rect">
            <a:avLst/>
          </a:prstGeom>
          <a:noFill/>
          <a:ln>
            <a:noFill/>
          </a:ln>
        </p:spPr>
      </p:pic>
      <p:sp>
        <p:nvSpPr>
          <p:cNvPr id="480" name="Google Shape;480;p50"/>
          <p:cNvSpPr/>
          <p:nvPr/>
        </p:nvSpPr>
        <p:spPr>
          <a:xfrm>
            <a:off x="4158752" y="1935658"/>
            <a:ext cx="160800" cy="830400"/>
          </a:xfrm>
          <a:prstGeom prst="rect">
            <a:avLst/>
          </a:prstGeom>
          <a:noFill/>
          <a:ln cap="flat" cmpd="sng" w="25400">
            <a:solidFill>
              <a:srgbClr val="FF4013"/>
            </a:solidFill>
            <a:prstDash val="dashDot"/>
            <a:miter lim="8000"/>
            <a:headEnd len="sm" w="sm" type="none"/>
            <a:tailEnd len="sm" w="sm" type="none"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Gill Sans"/>
              <a:buNone/>
            </a:pPr>
            <a:r>
              <a:t/>
            </a:r>
            <a:endParaRPr b="0" i="0" sz="2600" u="none" cap="none" strike="noStrik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81" name="Google Shape;481;p50"/>
          <p:cNvSpPr/>
          <p:nvPr/>
        </p:nvSpPr>
        <p:spPr>
          <a:xfrm>
            <a:off x="1327175" y="1892129"/>
            <a:ext cx="509100" cy="50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3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♂</a:t>
            </a:r>
            <a:endParaRPr sz="900"/>
          </a:p>
        </p:txBody>
      </p:sp>
      <p:sp>
        <p:nvSpPr>
          <p:cNvPr id="482" name="Google Shape;482;p50"/>
          <p:cNvSpPr/>
          <p:nvPr/>
        </p:nvSpPr>
        <p:spPr>
          <a:xfrm>
            <a:off x="1328141" y="2340809"/>
            <a:ext cx="509100" cy="50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3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♀</a:t>
            </a:r>
            <a:endParaRPr sz="900"/>
          </a:p>
        </p:txBody>
      </p:sp>
      <p:cxnSp>
        <p:nvCxnSpPr>
          <p:cNvPr id="483" name="Google Shape;483;p50"/>
          <p:cNvCxnSpPr/>
          <p:nvPr/>
        </p:nvCxnSpPr>
        <p:spPr>
          <a:xfrm flipH="1" rot="10800000">
            <a:off x="2773374" y="2777182"/>
            <a:ext cx="1391100" cy="736200"/>
          </a:xfrm>
          <a:prstGeom prst="straightConnector1">
            <a:avLst/>
          </a:prstGeom>
          <a:noFill/>
          <a:ln cap="flat" cmpd="sng" w="25400">
            <a:solidFill>
              <a:srgbClr val="FF4013"/>
            </a:solidFill>
            <a:prstDash val="dashDot"/>
            <a:miter lim="8000"/>
            <a:headEnd len="sm" w="sm" type="none"/>
            <a:tailEnd len="sm" w="sm" type="none"/>
          </a:ln>
        </p:spPr>
      </p:cxnSp>
      <p:cxnSp>
        <p:nvCxnSpPr>
          <p:cNvPr id="484" name="Google Shape;484;p50"/>
          <p:cNvCxnSpPr/>
          <p:nvPr/>
        </p:nvCxnSpPr>
        <p:spPr>
          <a:xfrm>
            <a:off x="4357375" y="2768775"/>
            <a:ext cx="2496600" cy="738000"/>
          </a:xfrm>
          <a:prstGeom prst="straightConnector1">
            <a:avLst/>
          </a:prstGeom>
          <a:noFill/>
          <a:ln cap="flat" cmpd="sng" w="25400">
            <a:solidFill>
              <a:srgbClr val="FF4013"/>
            </a:solidFill>
            <a:prstDash val="dashDot"/>
            <a:miter lim="8000"/>
            <a:headEnd len="sm" w="sm" type="none"/>
            <a:tailEnd len="sm" w="sm" type="none"/>
          </a:ln>
        </p:spPr>
      </p:cxnSp>
      <p:sp>
        <p:nvSpPr>
          <p:cNvPr id="485" name="Google Shape;485;p50"/>
          <p:cNvSpPr/>
          <p:nvPr/>
        </p:nvSpPr>
        <p:spPr>
          <a:xfrm>
            <a:off x="2814725" y="3415825"/>
            <a:ext cx="4165200" cy="35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7BB41"/>
              </a:buClr>
              <a:buFont typeface="Arial"/>
              <a:buNone/>
            </a:pPr>
            <a:r>
              <a:rPr b="0" i="0" lang="en" sz="2300" u="none" cap="none" strike="noStrike">
                <a:latin typeface="Consolas"/>
                <a:ea typeface="Consolas"/>
                <a:cs typeface="Consolas"/>
                <a:sym typeface="Consolas"/>
              </a:rPr>
              <a:t>ATCGGG</a:t>
            </a:r>
            <a:r>
              <a:rPr lang="en" sz="2300">
                <a:solidFill>
                  <a:srgbClr val="1155CC"/>
                </a:solidFill>
                <a:latin typeface="Consolas"/>
                <a:ea typeface="Consolas"/>
                <a:cs typeface="Consolas"/>
                <a:sym typeface="Consolas"/>
              </a:rPr>
              <a:t>C</a:t>
            </a:r>
            <a:r>
              <a:rPr b="0" i="0" lang="en" sz="2300" u="none" cap="none" strike="noStrike">
                <a:latin typeface="Consolas"/>
                <a:ea typeface="Consolas"/>
                <a:cs typeface="Consolas"/>
                <a:sym typeface="Consolas"/>
              </a:rPr>
              <a:t>ACCATCCAATCATTACC</a:t>
            </a:r>
            <a:endParaRPr sz="9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86" name="Google Shape;486;p50"/>
          <p:cNvSpPr/>
          <p:nvPr/>
        </p:nvSpPr>
        <p:spPr>
          <a:xfrm>
            <a:off x="2814725" y="3644425"/>
            <a:ext cx="4165200" cy="35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7BB41"/>
              </a:buClr>
              <a:buFont typeface="Arial"/>
              <a:buNone/>
            </a:pPr>
            <a:r>
              <a:rPr b="0" i="0" lang="en" sz="2300" u="none" cap="none" strike="noStrike">
                <a:latin typeface="Consolas"/>
                <a:ea typeface="Consolas"/>
                <a:cs typeface="Consolas"/>
                <a:sym typeface="Consolas"/>
              </a:rPr>
              <a:t>ATCGGG</a:t>
            </a:r>
            <a:r>
              <a:rPr lang="en" sz="23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T</a:t>
            </a:r>
            <a:r>
              <a:rPr b="0" i="0" lang="en" sz="2300" u="none" cap="none" strike="noStrike">
                <a:latin typeface="Consolas"/>
                <a:ea typeface="Consolas"/>
                <a:cs typeface="Consolas"/>
                <a:sym typeface="Consolas"/>
              </a:rPr>
              <a:t>ACCATCCAATCATTACC</a:t>
            </a:r>
            <a:endParaRPr sz="9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87" name="Google Shape;487;p50"/>
          <p:cNvSpPr/>
          <p:nvPr/>
        </p:nvSpPr>
        <p:spPr>
          <a:xfrm>
            <a:off x="2165375" y="3187529"/>
            <a:ext cx="509100" cy="50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3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♂</a:t>
            </a:r>
            <a:endParaRPr sz="900"/>
          </a:p>
        </p:txBody>
      </p:sp>
      <p:sp>
        <p:nvSpPr>
          <p:cNvPr id="488" name="Google Shape;488;p50"/>
          <p:cNvSpPr/>
          <p:nvPr/>
        </p:nvSpPr>
        <p:spPr>
          <a:xfrm>
            <a:off x="2166341" y="3636209"/>
            <a:ext cx="509100" cy="50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3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♀</a:t>
            </a:r>
            <a:endParaRPr sz="900"/>
          </a:p>
        </p:txBody>
      </p:sp>
      <p:sp>
        <p:nvSpPr>
          <p:cNvPr id="489" name="Google Shape;489;p50"/>
          <p:cNvSpPr/>
          <p:nvPr/>
        </p:nvSpPr>
        <p:spPr>
          <a:xfrm>
            <a:off x="2814725" y="2958625"/>
            <a:ext cx="4165200" cy="35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7BB41"/>
              </a:buClr>
              <a:buFont typeface="Arial"/>
              <a:buNone/>
            </a:pPr>
            <a:r>
              <a:rPr b="0" i="0" lang="en" sz="2300" u="none" cap="none" strike="noStrike">
                <a:latin typeface="Consolas"/>
                <a:ea typeface="Consolas"/>
                <a:cs typeface="Consolas"/>
                <a:sym typeface="Consolas"/>
              </a:rPr>
              <a:t>ATCGGG</a:t>
            </a:r>
            <a:r>
              <a:rPr lang="en" sz="23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T</a:t>
            </a:r>
            <a:r>
              <a:rPr b="0" i="0" lang="en" sz="2300" u="none" cap="none" strike="noStrike">
                <a:latin typeface="Consolas"/>
                <a:ea typeface="Consolas"/>
                <a:cs typeface="Consolas"/>
                <a:sym typeface="Consolas"/>
              </a:rPr>
              <a:t>ACCATCCAATCATTACC</a:t>
            </a:r>
            <a:endParaRPr sz="9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90" name="Google Shape;490;p50"/>
          <p:cNvSpPr/>
          <p:nvPr/>
        </p:nvSpPr>
        <p:spPr>
          <a:xfrm>
            <a:off x="2165375" y="2882729"/>
            <a:ext cx="509100" cy="50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2000">
                <a:latin typeface="Helvetica Neue"/>
                <a:ea typeface="Helvetica Neue"/>
                <a:cs typeface="Helvetica Neue"/>
                <a:sym typeface="Helvetica Neue"/>
              </a:rPr>
              <a:t>Ref</a:t>
            </a:r>
            <a:endParaRPr sz="20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5" name="Google Shape;495;p51"/>
          <p:cNvGrpSpPr/>
          <p:nvPr/>
        </p:nvGrpSpPr>
        <p:grpSpPr>
          <a:xfrm>
            <a:off x="977000" y="2829525"/>
            <a:ext cx="1087200" cy="1118100"/>
            <a:chOff x="3720200" y="1610325"/>
            <a:chExt cx="1087200" cy="1118100"/>
          </a:xfrm>
        </p:grpSpPr>
        <p:sp>
          <p:nvSpPr>
            <p:cNvPr id="496" name="Google Shape;496;p51"/>
            <p:cNvSpPr/>
            <p:nvPr/>
          </p:nvSpPr>
          <p:spPr>
            <a:xfrm>
              <a:off x="3720200" y="1610325"/>
              <a:ext cx="1087200" cy="1118100"/>
            </a:xfrm>
            <a:prstGeom prst="ellipse">
              <a:avLst/>
            </a:prstGeom>
            <a:noFill/>
            <a:ln cap="flat" cmpd="sng" w="3810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97" name="Google Shape;497;p51"/>
            <p:cNvGrpSpPr/>
            <p:nvPr/>
          </p:nvGrpSpPr>
          <p:grpSpPr>
            <a:xfrm rot="10800000">
              <a:off x="4055400" y="1780550"/>
              <a:ext cx="168900" cy="777650"/>
              <a:chOff x="4131600" y="1704350"/>
              <a:chExt cx="168900" cy="777650"/>
            </a:xfrm>
          </p:grpSpPr>
          <p:sp>
            <p:nvSpPr>
              <p:cNvPr id="498" name="Google Shape;498;p51"/>
              <p:cNvSpPr/>
              <p:nvPr/>
            </p:nvSpPr>
            <p:spPr>
              <a:xfrm>
                <a:off x="4131600" y="1704350"/>
                <a:ext cx="168900" cy="472800"/>
              </a:xfrm>
              <a:prstGeom prst="roundRect">
                <a:avLst>
                  <a:gd fmla="val 16667" name="adj"/>
                </a:avLst>
              </a:prstGeom>
              <a:solidFill>
                <a:srgbClr val="D5A6BD"/>
              </a:solidFill>
              <a:ln cap="flat" cmpd="sng" w="2857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9" name="Google Shape;499;p51"/>
              <p:cNvSpPr/>
              <p:nvPr/>
            </p:nvSpPr>
            <p:spPr>
              <a:xfrm>
                <a:off x="4131600" y="2217100"/>
                <a:ext cx="168900" cy="264900"/>
              </a:xfrm>
              <a:prstGeom prst="roundRect">
                <a:avLst>
                  <a:gd fmla="val 16667" name="adj"/>
                </a:avLst>
              </a:prstGeom>
              <a:solidFill>
                <a:srgbClr val="D5A6BD"/>
              </a:solidFill>
              <a:ln cap="flat" cmpd="sng" w="2857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00" name="Google Shape;500;p51"/>
            <p:cNvGrpSpPr/>
            <p:nvPr/>
          </p:nvGrpSpPr>
          <p:grpSpPr>
            <a:xfrm rot="10800000">
              <a:off x="4284000" y="1780550"/>
              <a:ext cx="168900" cy="777650"/>
              <a:chOff x="4131600" y="1704350"/>
              <a:chExt cx="168900" cy="777650"/>
            </a:xfrm>
          </p:grpSpPr>
          <p:sp>
            <p:nvSpPr>
              <p:cNvPr id="501" name="Google Shape;501;p51"/>
              <p:cNvSpPr/>
              <p:nvPr/>
            </p:nvSpPr>
            <p:spPr>
              <a:xfrm>
                <a:off x="4131600" y="1704350"/>
                <a:ext cx="168900" cy="472800"/>
              </a:xfrm>
              <a:prstGeom prst="roundRect">
                <a:avLst>
                  <a:gd fmla="val 16667" name="adj"/>
                </a:avLst>
              </a:prstGeom>
              <a:solidFill>
                <a:srgbClr val="674EA7"/>
              </a:solidFill>
              <a:ln cap="flat" cmpd="sng" w="2857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2" name="Google Shape;502;p51"/>
              <p:cNvSpPr/>
              <p:nvPr/>
            </p:nvSpPr>
            <p:spPr>
              <a:xfrm>
                <a:off x="4131600" y="2217100"/>
                <a:ext cx="168900" cy="264900"/>
              </a:xfrm>
              <a:prstGeom prst="roundRect">
                <a:avLst>
                  <a:gd fmla="val 16667" name="adj"/>
                </a:avLst>
              </a:prstGeom>
              <a:solidFill>
                <a:srgbClr val="674EA7"/>
              </a:solidFill>
              <a:ln cap="flat" cmpd="sng" w="2857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03" name="Google Shape;503;p51"/>
            <p:cNvSpPr txBox="1"/>
            <p:nvPr/>
          </p:nvSpPr>
          <p:spPr>
            <a:xfrm>
              <a:off x="4000450" y="2030650"/>
              <a:ext cx="294900" cy="41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FFFFFF"/>
                  </a:solidFill>
                  <a:latin typeface="Consolas"/>
                  <a:ea typeface="Consolas"/>
                  <a:cs typeface="Consolas"/>
                  <a:sym typeface="Consolas"/>
                </a:rPr>
                <a:t>C</a:t>
              </a:r>
              <a:endParaRPr b="1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504" name="Google Shape;504;p51"/>
            <p:cNvSpPr txBox="1"/>
            <p:nvPr/>
          </p:nvSpPr>
          <p:spPr>
            <a:xfrm>
              <a:off x="4229050" y="2030650"/>
              <a:ext cx="294900" cy="41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FFFFFF"/>
                  </a:solidFill>
                  <a:latin typeface="Consolas"/>
                  <a:ea typeface="Consolas"/>
                  <a:cs typeface="Consolas"/>
                  <a:sym typeface="Consolas"/>
                </a:rPr>
                <a:t>T</a:t>
              </a:r>
              <a:endParaRPr b="1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  <p:grpSp>
        <p:nvGrpSpPr>
          <p:cNvPr id="505" name="Google Shape;505;p51"/>
          <p:cNvGrpSpPr/>
          <p:nvPr/>
        </p:nvGrpSpPr>
        <p:grpSpPr>
          <a:xfrm>
            <a:off x="1815200" y="1762725"/>
            <a:ext cx="1087200" cy="1118100"/>
            <a:chOff x="3720200" y="1610325"/>
            <a:chExt cx="1087200" cy="1118100"/>
          </a:xfrm>
        </p:grpSpPr>
        <p:sp>
          <p:nvSpPr>
            <p:cNvPr id="506" name="Google Shape;506;p51"/>
            <p:cNvSpPr/>
            <p:nvPr/>
          </p:nvSpPr>
          <p:spPr>
            <a:xfrm>
              <a:off x="3720200" y="1610325"/>
              <a:ext cx="1087200" cy="1118100"/>
            </a:xfrm>
            <a:prstGeom prst="ellipse">
              <a:avLst/>
            </a:prstGeom>
            <a:noFill/>
            <a:ln cap="flat" cmpd="sng" w="3810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07" name="Google Shape;507;p51"/>
            <p:cNvGrpSpPr/>
            <p:nvPr/>
          </p:nvGrpSpPr>
          <p:grpSpPr>
            <a:xfrm rot="10800000">
              <a:off x="4055400" y="1780550"/>
              <a:ext cx="168900" cy="777650"/>
              <a:chOff x="4131600" y="1704350"/>
              <a:chExt cx="168900" cy="777650"/>
            </a:xfrm>
          </p:grpSpPr>
          <p:sp>
            <p:nvSpPr>
              <p:cNvPr id="508" name="Google Shape;508;p51"/>
              <p:cNvSpPr/>
              <p:nvPr/>
            </p:nvSpPr>
            <p:spPr>
              <a:xfrm>
                <a:off x="4131600" y="1704350"/>
                <a:ext cx="168900" cy="472800"/>
              </a:xfrm>
              <a:prstGeom prst="roundRect">
                <a:avLst>
                  <a:gd fmla="val 16667" name="adj"/>
                </a:avLst>
              </a:prstGeom>
              <a:solidFill>
                <a:srgbClr val="D5A6BD"/>
              </a:solidFill>
              <a:ln cap="flat" cmpd="sng" w="2857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9" name="Google Shape;509;p51"/>
              <p:cNvSpPr/>
              <p:nvPr/>
            </p:nvSpPr>
            <p:spPr>
              <a:xfrm>
                <a:off x="4131600" y="2217100"/>
                <a:ext cx="168900" cy="264900"/>
              </a:xfrm>
              <a:prstGeom prst="roundRect">
                <a:avLst>
                  <a:gd fmla="val 16667" name="adj"/>
                </a:avLst>
              </a:prstGeom>
              <a:solidFill>
                <a:srgbClr val="D5A6BD"/>
              </a:solidFill>
              <a:ln cap="flat" cmpd="sng" w="2857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10" name="Google Shape;510;p51"/>
            <p:cNvGrpSpPr/>
            <p:nvPr/>
          </p:nvGrpSpPr>
          <p:grpSpPr>
            <a:xfrm rot="10800000">
              <a:off x="4284000" y="1780550"/>
              <a:ext cx="168900" cy="777650"/>
              <a:chOff x="4131600" y="1704350"/>
              <a:chExt cx="168900" cy="777650"/>
            </a:xfrm>
          </p:grpSpPr>
          <p:sp>
            <p:nvSpPr>
              <p:cNvPr id="511" name="Google Shape;511;p51"/>
              <p:cNvSpPr/>
              <p:nvPr/>
            </p:nvSpPr>
            <p:spPr>
              <a:xfrm>
                <a:off x="4131600" y="1704350"/>
                <a:ext cx="168900" cy="472800"/>
              </a:xfrm>
              <a:prstGeom prst="roundRect">
                <a:avLst>
                  <a:gd fmla="val 16667" name="adj"/>
                </a:avLst>
              </a:prstGeom>
              <a:solidFill>
                <a:srgbClr val="674EA7"/>
              </a:solidFill>
              <a:ln cap="flat" cmpd="sng" w="2857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2" name="Google Shape;512;p51"/>
              <p:cNvSpPr/>
              <p:nvPr/>
            </p:nvSpPr>
            <p:spPr>
              <a:xfrm>
                <a:off x="4131600" y="2217100"/>
                <a:ext cx="168900" cy="264900"/>
              </a:xfrm>
              <a:prstGeom prst="roundRect">
                <a:avLst>
                  <a:gd fmla="val 16667" name="adj"/>
                </a:avLst>
              </a:prstGeom>
              <a:solidFill>
                <a:srgbClr val="674EA7"/>
              </a:solidFill>
              <a:ln cap="flat" cmpd="sng" w="2857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13" name="Google Shape;513;p51"/>
            <p:cNvSpPr txBox="1"/>
            <p:nvPr/>
          </p:nvSpPr>
          <p:spPr>
            <a:xfrm>
              <a:off x="4000450" y="2030650"/>
              <a:ext cx="294900" cy="41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FFFFFF"/>
                  </a:solidFill>
                  <a:latin typeface="Consolas"/>
                  <a:ea typeface="Consolas"/>
                  <a:cs typeface="Consolas"/>
                  <a:sym typeface="Consolas"/>
                </a:rPr>
                <a:t>C</a:t>
              </a:r>
              <a:endParaRPr b="1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514" name="Google Shape;514;p51"/>
            <p:cNvSpPr txBox="1"/>
            <p:nvPr/>
          </p:nvSpPr>
          <p:spPr>
            <a:xfrm>
              <a:off x="4229050" y="2030650"/>
              <a:ext cx="294900" cy="41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FFFFFF"/>
                  </a:solidFill>
                  <a:latin typeface="Consolas"/>
                  <a:ea typeface="Consolas"/>
                  <a:cs typeface="Consolas"/>
                  <a:sym typeface="Consolas"/>
                </a:rPr>
                <a:t>T</a:t>
              </a:r>
              <a:endParaRPr b="1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  <p:sp>
        <p:nvSpPr>
          <p:cNvPr id="515" name="Google Shape;515;p51"/>
          <p:cNvSpPr txBox="1"/>
          <p:nvPr>
            <p:ph type="title"/>
          </p:nvPr>
        </p:nvSpPr>
        <p:spPr>
          <a:xfrm>
            <a:off x="311700" y="4683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What if a</a:t>
            </a:r>
            <a:r>
              <a:rPr lang="en" sz="4000"/>
              <a:t>n individual is heterozygous for an "alternate" allele?</a:t>
            </a:r>
            <a:endParaRPr sz="4000"/>
          </a:p>
        </p:txBody>
      </p:sp>
      <p:sp>
        <p:nvSpPr>
          <p:cNvPr id="516" name="Google Shape;516;p51"/>
          <p:cNvSpPr/>
          <p:nvPr/>
        </p:nvSpPr>
        <p:spPr>
          <a:xfrm>
            <a:off x="4567325" y="1739425"/>
            <a:ext cx="4165200" cy="35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7BB41"/>
              </a:buClr>
              <a:buFont typeface="Arial"/>
              <a:buNone/>
            </a:pPr>
            <a:r>
              <a:rPr b="0" i="0" lang="en" sz="2300" u="none" cap="none" strike="noStrike">
                <a:latin typeface="Consolas"/>
                <a:ea typeface="Consolas"/>
                <a:cs typeface="Consolas"/>
                <a:sym typeface="Consolas"/>
              </a:rPr>
              <a:t>ATCGGG</a:t>
            </a:r>
            <a:r>
              <a:rPr lang="en" sz="23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T</a:t>
            </a:r>
            <a:r>
              <a:rPr b="0" i="0" lang="en" sz="2300" u="none" cap="none" strike="noStrike">
                <a:latin typeface="Consolas"/>
                <a:ea typeface="Consolas"/>
                <a:cs typeface="Consolas"/>
                <a:sym typeface="Consolas"/>
              </a:rPr>
              <a:t>ACCATCCAATCATTACC</a:t>
            </a:r>
            <a:endParaRPr sz="9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17" name="Google Shape;517;p51"/>
          <p:cNvSpPr/>
          <p:nvPr/>
        </p:nvSpPr>
        <p:spPr>
          <a:xfrm>
            <a:off x="3689375" y="1663529"/>
            <a:ext cx="509100" cy="50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2000">
                <a:latin typeface="Helvetica Neue"/>
                <a:ea typeface="Helvetica Neue"/>
                <a:cs typeface="Helvetica Neue"/>
                <a:sym typeface="Helvetica Neue"/>
              </a:rPr>
              <a:t>Ref</a:t>
            </a:r>
            <a:endParaRPr sz="2000"/>
          </a:p>
        </p:txBody>
      </p:sp>
      <p:sp>
        <p:nvSpPr>
          <p:cNvPr id="518" name="Google Shape;518;p51"/>
          <p:cNvSpPr/>
          <p:nvPr/>
        </p:nvSpPr>
        <p:spPr>
          <a:xfrm>
            <a:off x="4338725" y="2044225"/>
            <a:ext cx="4165200" cy="35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7BB41"/>
              </a:buClr>
              <a:buFont typeface="Arial"/>
              <a:buNone/>
            </a:pPr>
            <a:r>
              <a:rPr b="0" i="0" lang="en" sz="2300" u="none" cap="none" strike="noStrike">
                <a:solidFill>
                  <a:srgbClr val="674EA7"/>
                </a:solidFill>
                <a:latin typeface="Consolas"/>
                <a:ea typeface="Consolas"/>
                <a:cs typeface="Consolas"/>
                <a:sym typeface="Consolas"/>
              </a:rPr>
              <a:t>GG</a:t>
            </a:r>
            <a:r>
              <a:rPr lang="en" sz="23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T</a:t>
            </a:r>
            <a:r>
              <a:rPr b="0" i="0" lang="en" sz="2300" u="none" cap="none" strike="noStrike">
                <a:solidFill>
                  <a:srgbClr val="674EA7"/>
                </a:solidFill>
                <a:latin typeface="Consolas"/>
                <a:ea typeface="Consolas"/>
                <a:cs typeface="Consolas"/>
                <a:sym typeface="Consolas"/>
              </a:rPr>
              <a:t>ACCATCCAAT</a:t>
            </a:r>
            <a:endParaRPr sz="900">
              <a:solidFill>
                <a:srgbClr val="674EA7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19" name="Google Shape;519;p51"/>
          <p:cNvSpPr txBox="1"/>
          <p:nvPr/>
        </p:nvSpPr>
        <p:spPr>
          <a:xfrm>
            <a:off x="4191000" y="2286425"/>
            <a:ext cx="3000000" cy="46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D5A6BD"/>
                </a:solidFill>
                <a:latin typeface="Consolas"/>
                <a:ea typeface="Consolas"/>
                <a:cs typeface="Consolas"/>
                <a:sym typeface="Consolas"/>
              </a:rPr>
              <a:t>ATCGGG</a:t>
            </a:r>
            <a:r>
              <a:rPr lang="en" sz="2300">
                <a:solidFill>
                  <a:srgbClr val="1155CC"/>
                </a:solidFill>
                <a:latin typeface="Consolas"/>
                <a:ea typeface="Consolas"/>
                <a:cs typeface="Consolas"/>
                <a:sym typeface="Consolas"/>
              </a:rPr>
              <a:t>C</a:t>
            </a:r>
            <a:r>
              <a:rPr lang="en" sz="2300">
                <a:solidFill>
                  <a:srgbClr val="C27BA0"/>
                </a:solidFill>
                <a:latin typeface="Consolas"/>
                <a:ea typeface="Consolas"/>
                <a:cs typeface="Consolas"/>
                <a:sym typeface="Consolas"/>
              </a:rPr>
              <a:t>ACCAT</a:t>
            </a:r>
            <a:endParaRPr>
              <a:solidFill>
                <a:srgbClr val="C27BA0"/>
              </a:solidFill>
            </a:endParaRPr>
          </a:p>
        </p:txBody>
      </p:sp>
      <p:sp>
        <p:nvSpPr>
          <p:cNvPr id="520" name="Google Shape;520;p51"/>
          <p:cNvSpPr/>
          <p:nvPr/>
        </p:nvSpPr>
        <p:spPr>
          <a:xfrm>
            <a:off x="4186325" y="2653825"/>
            <a:ext cx="4165200" cy="35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7BB41"/>
              </a:buClr>
              <a:buFont typeface="Arial"/>
              <a:buNone/>
            </a:pPr>
            <a:r>
              <a:rPr b="0" i="0" lang="en" sz="2300" u="none" cap="none" strike="noStrike">
                <a:solidFill>
                  <a:srgbClr val="674EA7"/>
                </a:solidFill>
                <a:latin typeface="Consolas"/>
                <a:ea typeface="Consolas"/>
                <a:cs typeface="Consolas"/>
                <a:sym typeface="Consolas"/>
              </a:rPr>
              <a:t>GGG</a:t>
            </a:r>
            <a:r>
              <a:rPr lang="en" sz="23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T</a:t>
            </a:r>
            <a:r>
              <a:rPr b="0" i="0" lang="en" sz="2300" u="none" cap="none" strike="noStrike">
                <a:solidFill>
                  <a:srgbClr val="674EA7"/>
                </a:solidFill>
                <a:latin typeface="Consolas"/>
                <a:ea typeface="Consolas"/>
                <a:cs typeface="Consolas"/>
                <a:sym typeface="Consolas"/>
              </a:rPr>
              <a:t>ACCATCCAA</a:t>
            </a:r>
            <a:endParaRPr sz="900">
              <a:solidFill>
                <a:srgbClr val="674EA7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21" name="Google Shape;521;p51"/>
          <p:cNvSpPr txBox="1"/>
          <p:nvPr/>
        </p:nvSpPr>
        <p:spPr>
          <a:xfrm>
            <a:off x="4267200" y="2896025"/>
            <a:ext cx="3000000" cy="46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D5A6BD"/>
                </a:solidFill>
                <a:latin typeface="Consolas"/>
                <a:ea typeface="Consolas"/>
                <a:cs typeface="Consolas"/>
                <a:sym typeface="Consolas"/>
              </a:rPr>
              <a:t> TCGGG</a:t>
            </a:r>
            <a:r>
              <a:rPr lang="en" sz="2300">
                <a:solidFill>
                  <a:srgbClr val="1155CC"/>
                </a:solidFill>
                <a:latin typeface="Consolas"/>
                <a:ea typeface="Consolas"/>
                <a:cs typeface="Consolas"/>
                <a:sym typeface="Consolas"/>
              </a:rPr>
              <a:t>C</a:t>
            </a:r>
            <a:r>
              <a:rPr lang="en" sz="2300">
                <a:solidFill>
                  <a:srgbClr val="C27BA0"/>
                </a:solidFill>
                <a:latin typeface="Consolas"/>
                <a:ea typeface="Consolas"/>
                <a:cs typeface="Consolas"/>
                <a:sym typeface="Consolas"/>
              </a:rPr>
              <a:t>ACCATC</a:t>
            </a:r>
            <a:endParaRPr>
              <a:solidFill>
                <a:srgbClr val="C27BA0"/>
              </a:solidFill>
            </a:endParaRPr>
          </a:p>
        </p:txBody>
      </p:sp>
      <p:sp>
        <p:nvSpPr>
          <p:cNvPr id="522" name="Google Shape;522;p51"/>
          <p:cNvSpPr txBox="1"/>
          <p:nvPr/>
        </p:nvSpPr>
        <p:spPr>
          <a:xfrm>
            <a:off x="4343400" y="3200825"/>
            <a:ext cx="3000000" cy="46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D5A6BD"/>
                </a:solidFill>
                <a:latin typeface="Consolas"/>
                <a:ea typeface="Consolas"/>
                <a:cs typeface="Consolas"/>
                <a:sym typeface="Consolas"/>
              </a:rPr>
              <a:t>  CGGG</a:t>
            </a:r>
            <a:r>
              <a:rPr lang="en" sz="2300">
                <a:solidFill>
                  <a:srgbClr val="1155CC"/>
                </a:solidFill>
                <a:latin typeface="Consolas"/>
                <a:ea typeface="Consolas"/>
                <a:cs typeface="Consolas"/>
                <a:sym typeface="Consolas"/>
              </a:rPr>
              <a:t>C</a:t>
            </a:r>
            <a:r>
              <a:rPr lang="en" sz="2300">
                <a:solidFill>
                  <a:srgbClr val="C27BA0"/>
                </a:solidFill>
                <a:latin typeface="Consolas"/>
                <a:ea typeface="Consolas"/>
                <a:cs typeface="Consolas"/>
                <a:sym typeface="Consolas"/>
              </a:rPr>
              <a:t>ACCATCC</a:t>
            </a:r>
            <a:endParaRPr>
              <a:solidFill>
                <a:srgbClr val="C27BA0"/>
              </a:solidFill>
            </a:endParaRPr>
          </a:p>
        </p:txBody>
      </p:sp>
      <p:sp>
        <p:nvSpPr>
          <p:cNvPr id="523" name="Google Shape;523;p51"/>
          <p:cNvSpPr txBox="1"/>
          <p:nvPr/>
        </p:nvSpPr>
        <p:spPr>
          <a:xfrm>
            <a:off x="4419600" y="3505625"/>
            <a:ext cx="3000000" cy="46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D5A6BD"/>
                </a:solidFill>
                <a:latin typeface="Consolas"/>
                <a:ea typeface="Consolas"/>
                <a:cs typeface="Consolas"/>
                <a:sym typeface="Consolas"/>
              </a:rPr>
              <a:t>   GGG</a:t>
            </a:r>
            <a:r>
              <a:rPr lang="en" sz="2300">
                <a:solidFill>
                  <a:srgbClr val="1155CC"/>
                </a:solidFill>
                <a:latin typeface="Consolas"/>
                <a:ea typeface="Consolas"/>
                <a:cs typeface="Consolas"/>
                <a:sym typeface="Consolas"/>
              </a:rPr>
              <a:t>C</a:t>
            </a:r>
            <a:r>
              <a:rPr lang="en" sz="2300">
                <a:solidFill>
                  <a:srgbClr val="C27BA0"/>
                </a:solidFill>
                <a:latin typeface="Consolas"/>
                <a:ea typeface="Consolas"/>
                <a:cs typeface="Consolas"/>
                <a:sym typeface="Consolas"/>
              </a:rPr>
              <a:t>ACCATCCA</a:t>
            </a:r>
            <a:endParaRPr>
              <a:solidFill>
                <a:srgbClr val="C27BA0"/>
              </a:solidFill>
            </a:endParaRPr>
          </a:p>
        </p:txBody>
      </p:sp>
      <p:sp>
        <p:nvSpPr>
          <p:cNvPr id="524" name="Google Shape;524;p51"/>
          <p:cNvSpPr/>
          <p:nvPr/>
        </p:nvSpPr>
        <p:spPr>
          <a:xfrm>
            <a:off x="4010325" y="3873025"/>
            <a:ext cx="4165200" cy="35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7BB41"/>
              </a:buClr>
              <a:buFont typeface="Arial"/>
              <a:buNone/>
            </a:pPr>
            <a:r>
              <a:rPr lang="en" sz="2300">
                <a:solidFill>
                  <a:srgbClr val="674EA7"/>
                </a:solidFill>
                <a:latin typeface="Consolas"/>
                <a:ea typeface="Consolas"/>
                <a:cs typeface="Consolas"/>
                <a:sym typeface="Consolas"/>
              </a:rPr>
              <a:t>C</a:t>
            </a:r>
            <a:r>
              <a:rPr b="0" i="0" lang="en" sz="2300" u="none" cap="none" strike="noStrike">
                <a:solidFill>
                  <a:srgbClr val="674EA7"/>
                </a:solidFill>
                <a:latin typeface="Consolas"/>
                <a:ea typeface="Consolas"/>
                <a:cs typeface="Consolas"/>
                <a:sym typeface="Consolas"/>
              </a:rPr>
              <a:t>GGG</a:t>
            </a:r>
            <a:r>
              <a:rPr lang="en" sz="23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T</a:t>
            </a:r>
            <a:r>
              <a:rPr b="0" i="0" lang="en" sz="2300" u="none" cap="none" strike="noStrike">
                <a:solidFill>
                  <a:srgbClr val="674EA7"/>
                </a:solidFill>
                <a:latin typeface="Consolas"/>
                <a:ea typeface="Consolas"/>
                <a:cs typeface="Consolas"/>
                <a:sym typeface="Consolas"/>
              </a:rPr>
              <a:t>ACCATCCA</a:t>
            </a:r>
            <a:endParaRPr sz="900">
              <a:solidFill>
                <a:srgbClr val="674EA7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525" name="Google Shape;525;p51"/>
          <p:cNvCxnSpPr/>
          <p:nvPr/>
        </p:nvCxnSpPr>
        <p:spPr>
          <a:xfrm flipH="1" rot="10800000">
            <a:off x="2242900" y="2610850"/>
            <a:ext cx="2395200" cy="588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26" name="Google Shape;526;p51"/>
          <p:cNvCxnSpPr/>
          <p:nvPr/>
        </p:nvCxnSpPr>
        <p:spPr>
          <a:xfrm flipH="1" rot="10800000">
            <a:off x="2471500" y="2253250"/>
            <a:ext cx="2645100" cy="3402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27" name="Google Shape;527;p51"/>
          <p:cNvCxnSpPr/>
          <p:nvPr/>
        </p:nvCxnSpPr>
        <p:spPr>
          <a:xfrm>
            <a:off x="1364600" y="3691450"/>
            <a:ext cx="3710100" cy="504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28" name="Google Shape;528;p51"/>
          <p:cNvCxnSpPr/>
          <p:nvPr/>
        </p:nvCxnSpPr>
        <p:spPr>
          <a:xfrm>
            <a:off x="1669400" y="3386650"/>
            <a:ext cx="3305400" cy="6600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29" name="Google Shape;529;p51"/>
          <p:cNvCxnSpPr/>
          <p:nvPr/>
        </p:nvCxnSpPr>
        <p:spPr>
          <a:xfrm flipH="1">
            <a:off x="5754850" y="1314150"/>
            <a:ext cx="11400" cy="4221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52"/>
          <p:cNvSpPr txBox="1"/>
          <p:nvPr>
            <p:ph type="title"/>
          </p:nvPr>
        </p:nvSpPr>
        <p:spPr>
          <a:xfrm>
            <a:off x="311700" y="873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Variant Calling Overview</a:t>
            </a:r>
            <a:endParaRPr sz="4400"/>
          </a:p>
        </p:txBody>
      </p:sp>
      <p:pic>
        <p:nvPicPr>
          <p:cNvPr id="535" name="Google Shape;535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5025" y="2361500"/>
            <a:ext cx="1227900" cy="950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36" name="Google Shape;536;p52"/>
          <p:cNvCxnSpPr/>
          <p:nvPr/>
        </p:nvCxnSpPr>
        <p:spPr>
          <a:xfrm rot="10800000">
            <a:off x="1352923" y="2782189"/>
            <a:ext cx="4377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miter lim="8000"/>
            <a:headEnd len="sm" w="sm" type="stealth"/>
            <a:tailEnd len="sm" w="sm" type="none"/>
          </a:ln>
        </p:spPr>
      </p:cxnSp>
      <p:sp>
        <p:nvSpPr>
          <p:cNvPr id="537" name="Google Shape;537;p52"/>
          <p:cNvSpPr txBox="1"/>
          <p:nvPr/>
        </p:nvSpPr>
        <p:spPr>
          <a:xfrm>
            <a:off x="1863875" y="2329350"/>
            <a:ext cx="983700" cy="90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FASTQ</a:t>
            </a:r>
            <a:endParaRPr sz="3000">
              <a:solidFill>
                <a:srgbClr val="38761D"/>
              </a:solidFill>
            </a:endParaRPr>
          </a:p>
        </p:txBody>
      </p:sp>
      <p:cxnSp>
        <p:nvCxnSpPr>
          <p:cNvPr id="538" name="Google Shape;538;p52"/>
          <p:cNvCxnSpPr/>
          <p:nvPr/>
        </p:nvCxnSpPr>
        <p:spPr>
          <a:xfrm rot="10800000">
            <a:off x="2800723" y="2782189"/>
            <a:ext cx="4377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miter lim="8000"/>
            <a:headEnd len="sm" w="sm" type="stealth"/>
            <a:tailEnd len="sm" w="sm" type="none"/>
          </a:ln>
        </p:spPr>
      </p:cxnSp>
      <p:sp>
        <p:nvSpPr>
          <p:cNvPr id="539" name="Google Shape;539;p52"/>
          <p:cNvSpPr txBox="1"/>
          <p:nvPr/>
        </p:nvSpPr>
        <p:spPr>
          <a:xfrm>
            <a:off x="3311675" y="2329350"/>
            <a:ext cx="983700" cy="90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Align</a:t>
            </a:r>
            <a:endParaRPr sz="300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(BWA)</a:t>
            </a:r>
            <a:endParaRPr sz="300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cxnSp>
        <p:nvCxnSpPr>
          <p:cNvPr id="540" name="Google Shape;540;p52"/>
          <p:cNvCxnSpPr/>
          <p:nvPr/>
        </p:nvCxnSpPr>
        <p:spPr>
          <a:xfrm rot="10800000">
            <a:off x="4248523" y="2782189"/>
            <a:ext cx="4377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miter lim="8000"/>
            <a:headEnd len="sm" w="sm" type="stealth"/>
            <a:tailEnd len="sm" w="sm" type="none"/>
          </a:ln>
        </p:spPr>
      </p:cxnSp>
      <p:sp>
        <p:nvSpPr>
          <p:cNvPr id="541" name="Google Shape;541;p52"/>
          <p:cNvSpPr txBox="1"/>
          <p:nvPr/>
        </p:nvSpPr>
        <p:spPr>
          <a:xfrm>
            <a:off x="4759475" y="2329350"/>
            <a:ext cx="983700" cy="90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BAM</a:t>
            </a:r>
            <a:endParaRPr sz="300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cxnSp>
        <p:nvCxnSpPr>
          <p:cNvPr id="542" name="Google Shape;542;p52"/>
          <p:cNvCxnSpPr/>
          <p:nvPr/>
        </p:nvCxnSpPr>
        <p:spPr>
          <a:xfrm rot="10800000">
            <a:off x="5543923" y="2782189"/>
            <a:ext cx="4377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miter lim="8000"/>
            <a:headEnd len="sm" w="sm" type="stealth"/>
            <a:tailEnd len="sm" w="sm" type="none"/>
          </a:ln>
        </p:spPr>
      </p:cxnSp>
      <p:sp>
        <p:nvSpPr>
          <p:cNvPr id="543" name="Google Shape;543;p52"/>
          <p:cNvSpPr txBox="1"/>
          <p:nvPr/>
        </p:nvSpPr>
        <p:spPr>
          <a:xfrm>
            <a:off x="6054875" y="2329350"/>
            <a:ext cx="1683600" cy="90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Detect SNP/INDELs</a:t>
            </a:r>
            <a:endParaRPr sz="300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(GATK or FreeBayes)</a:t>
            </a:r>
            <a:endParaRPr sz="300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cxnSp>
        <p:nvCxnSpPr>
          <p:cNvPr id="544" name="Google Shape;544;p52"/>
          <p:cNvCxnSpPr/>
          <p:nvPr/>
        </p:nvCxnSpPr>
        <p:spPr>
          <a:xfrm rot="10800000">
            <a:off x="7753723" y="2782189"/>
            <a:ext cx="4377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miter lim="8000"/>
            <a:headEnd len="sm" w="sm" type="stealth"/>
            <a:tailEnd len="sm" w="sm" type="none"/>
          </a:ln>
        </p:spPr>
      </p:cxnSp>
      <p:sp>
        <p:nvSpPr>
          <p:cNvPr id="545" name="Google Shape;545;p52"/>
          <p:cNvSpPr txBox="1"/>
          <p:nvPr/>
        </p:nvSpPr>
        <p:spPr>
          <a:xfrm>
            <a:off x="8264675" y="2329350"/>
            <a:ext cx="983700" cy="90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VCF</a:t>
            </a:r>
            <a:endParaRPr sz="300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5"/>
          <p:cNvSpPr txBox="1"/>
          <p:nvPr>
            <p:ph type="title"/>
          </p:nvPr>
        </p:nvSpPr>
        <p:spPr>
          <a:xfrm>
            <a:off x="311700" y="873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human genome - basic stats</a:t>
            </a:r>
            <a:endParaRPr/>
          </a:p>
        </p:txBody>
      </p:sp>
      <p:pic>
        <p:nvPicPr>
          <p:cNvPr descr="Untitled.png" id="148" name="Google Shape;14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700" y="814750"/>
            <a:ext cx="7864647" cy="4100151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35"/>
          <p:cNvSpPr txBox="1"/>
          <p:nvPr/>
        </p:nvSpPr>
        <p:spPr>
          <a:xfrm>
            <a:off x="457200" y="4847700"/>
            <a:ext cx="6921900" cy="20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http://uswest.ensembl.org/Homo_sapiens/Location/Genome</a:t>
            </a:r>
            <a:endParaRPr sz="1000"/>
          </a:p>
        </p:txBody>
      </p:sp>
      <p:sp>
        <p:nvSpPr>
          <p:cNvPr id="150" name="Google Shape;150;p35"/>
          <p:cNvSpPr txBox="1"/>
          <p:nvPr/>
        </p:nvSpPr>
        <p:spPr>
          <a:xfrm>
            <a:off x="5284675" y="1425600"/>
            <a:ext cx="38592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2400"/>
              <a:buFont typeface="Economica"/>
              <a:buChar char="●"/>
            </a:pPr>
            <a:r>
              <a:rPr lang="en" sz="240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3.096 billion base pairs (haploid)</a:t>
            </a:r>
            <a:endParaRPr sz="240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2400"/>
              <a:buFont typeface="Economica"/>
              <a:buChar char="●"/>
            </a:pPr>
            <a:r>
              <a:rPr lang="en" sz="240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~20,000 protein coding genes</a:t>
            </a:r>
            <a:endParaRPr sz="240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2400"/>
              <a:buFont typeface="Economica"/>
              <a:buChar char="●"/>
            </a:pPr>
            <a:r>
              <a:rPr lang="en" sz="240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198,002 coding transcripts (isoforms of a gene that each encode a distinct protein product)</a:t>
            </a:r>
            <a:endParaRPr sz="240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53"/>
          <p:cNvSpPr txBox="1"/>
          <p:nvPr/>
        </p:nvSpPr>
        <p:spPr>
          <a:xfrm>
            <a:off x="380850" y="1371600"/>
            <a:ext cx="84342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latin typeface="Consolas"/>
                <a:ea typeface="Consolas"/>
                <a:cs typeface="Consolas"/>
                <a:sym typeface="Consolas"/>
              </a:rPr>
              <a:t>##fileformat=VCFv4.3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latin typeface="Consolas"/>
                <a:ea typeface="Consolas"/>
                <a:cs typeface="Consolas"/>
                <a:sym typeface="Consolas"/>
              </a:rPr>
              <a:t>##fileDate=20090805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latin typeface="Consolas"/>
                <a:ea typeface="Consolas"/>
                <a:cs typeface="Consolas"/>
                <a:sym typeface="Consolas"/>
              </a:rPr>
              <a:t>##source=variantcallerXYZ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latin typeface="Consolas"/>
                <a:ea typeface="Consolas"/>
                <a:cs typeface="Consolas"/>
                <a:sym typeface="Consolas"/>
              </a:rPr>
              <a:t>##reference=file:///seq/references/1000GenomesPilot-NCBI36.fasta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latin typeface="Consolas"/>
                <a:ea typeface="Consolas"/>
                <a:cs typeface="Consolas"/>
                <a:sym typeface="Consolas"/>
              </a:rPr>
              <a:t>##contig=&lt;ID=20,length=62435964,assembly=B36,md5=379d618ff66beb2da,species="Homo sapiens",taxonomy=x&gt;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latin typeface="Consolas"/>
                <a:ea typeface="Consolas"/>
                <a:cs typeface="Consolas"/>
                <a:sym typeface="Consolas"/>
              </a:rPr>
              <a:t>##phasing=partial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latin typeface="Consolas"/>
                <a:ea typeface="Consolas"/>
                <a:cs typeface="Consolas"/>
                <a:sym typeface="Consolas"/>
              </a:rPr>
              <a:t>##INFO=&lt;ID=NS,Number=1,Type=Integer,Description="Number of Samples With Data"&gt;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latin typeface="Consolas"/>
                <a:ea typeface="Consolas"/>
                <a:cs typeface="Consolas"/>
                <a:sym typeface="Consolas"/>
              </a:rPr>
              <a:t>##INFO=&lt;ID=DP,Number=1,Type=Integer,Description="Total Depth"&gt;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latin typeface="Consolas"/>
                <a:ea typeface="Consolas"/>
                <a:cs typeface="Consolas"/>
                <a:sym typeface="Consolas"/>
              </a:rPr>
              <a:t>##INFO=&lt;ID=AF,Number=A,Type=Float,Description="Allele Frequency"&gt;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latin typeface="Consolas"/>
                <a:ea typeface="Consolas"/>
                <a:cs typeface="Consolas"/>
                <a:sym typeface="Consolas"/>
              </a:rPr>
              <a:t>##INFO=&lt;ID=AA,Number=1,Type=String,Description="Ancestral Allele"&gt;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latin typeface="Consolas"/>
                <a:ea typeface="Consolas"/>
                <a:cs typeface="Consolas"/>
                <a:sym typeface="Consolas"/>
              </a:rPr>
              <a:t>##INFO=&lt;ID=DB,Number=0,Type=Flag,Description="dbSNP membership, build 129"&gt;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latin typeface="Consolas"/>
                <a:ea typeface="Consolas"/>
                <a:cs typeface="Consolas"/>
                <a:sym typeface="Consolas"/>
              </a:rPr>
              <a:t>##INFO=&lt;ID=H2,Number=0,Type=Flag,Description="HapMap2 membership"&gt;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latin typeface="Consolas"/>
                <a:ea typeface="Consolas"/>
                <a:cs typeface="Consolas"/>
                <a:sym typeface="Consolas"/>
              </a:rPr>
              <a:t>##FILTER=&lt;ID=q10,Description="Quality below 10"&gt;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latin typeface="Consolas"/>
                <a:ea typeface="Consolas"/>
                <a:cs typeface="Consolas"/>
                <a:sym typeface="Consolas"/>
              </a:rPr>
              <a:t>##FILTER=&lt;ID=s50,Description="Less than 50% of samples have data"&gt;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latin typeface="Consolas"/>
                <a:ea typeface="Consolas"/>
                <a:cs typeface="Consolas"/>
                <a:sym typeface="Consolas"/>
              </a:rPr>
              <a:t>##FORMAT=&lt;ID=GT,Number=1,Type=String,Description="Genotype"&gt;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latin typeface="Consolas"/>
                <a:ea typeface="Consolas"/>
                <a:cs typeface="Consolas"/>
                <a:sym typeface="Consolas"/>
              </a:rPr>
              <a:t>##FORMAT=&lt;ID=GQ,Number=1,Type=Integer,Description="Genotype Quality"&gt;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latin typeface="Consolas"/>
                <a:ea typeface="Consolas"/>
                <a:cs typeface="Consolas"/>
                <a:sym typeface="Consolas"/>
              </a:rPr>
              <a:t>##FORMAT=&lt;ID=DP,Number=1,Type=Integer,Description="Read Depth"&gt;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latin typeface="Consolas"/>
                <a:ea typeface="Consolas"/>
                <a:cs typeface="Consolas"/>
                <a:sym typeface="Consolas"/>
              </a:rPr>
              <a:t>##FORMAT=&lt;ID=HQ,Number=2,Type=Integer,Description="Haplotype Quality"&gt;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#CHROM  POS      ID         REF  ALT     QUAL  FILTER  INFO                       FORMAT       MOM             DAD             KID</a:t>
            </a:r>
            <a:endParaRPr b="1" sz="800">
              <a:solidFill>
                <a:srgbClr val="38761D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onsolas"/>
                <a:ea typeface="Consolas"/>
                <a:cs typeface="Consolas"/>
                <a:sym typeface="Consolas"/>
              </a:rPr>
              <a:t>20      14370    rs6054257  G    A       29    PASS    NS=3;DP=14;		GT:GQ:DP:HQ  0|0:48:1:51,51  1|0:48:8:51,51  1/1:43:5:.,.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onsolas"/>
                <a:ea typeface="Consolas"/>
                <a:cs typeface="Consolas"/>
                <a:sym typeface="Consolas"/>
              </a:rPr>
              <a:t>20      17330    .          T    A       3     q10     NS=3;DP=11;</a:t>
            </a:r>
            <a:r>
              <a:rPr lang="en" sz="800">
                <a:solidFill>
                  <a:srgbClr val="CC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" sz="800">
                <a:latin typeface="Consolas"/>
                <a:ea typeface="Consolas"/>
                <a:cs typeface="Consolas"/>
                <a:sym typeface="Consolas"/>
              </a:rPr>
              <a:t>        GT:GQ:DP:HQ  0|0:49:3:58,50  0|1:3:5:65,3    0/0:41:3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onsolas"/>
                <a:ea typeface="Consolas"/>
                <a:cs typeface="Consolas"/>
                <a:sym typeface="Consolas"/>
              </a:rPr>
              <a:t>20      1110696  rs6040355  A    G,T     67    PASS    NS=2;DP=10;</a:t>
            </a:r>
            <a:r>
              <a:rPr lang="en" sz="800">
                <a:solidFill>
                  <a:srgbClr val="CC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" sz="800">
                <a:latin typeface="Consolas"/>
                <a:ea typeface="Consolas"/>
                <a:cs typeface="Consolas"/>
                <a:sym typeface="Consolas"/>
              </a:rPr>
              <a:t>        GT:GQ:DP:HQ  1|2:21:6:23,27  2|1:2:0:18,2    2/2:35:4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onsolas"/>
                <a:ea typeface="Consolas"/>
                <a:cs typeface="Consolas"/>
                <a:sym typeface="Consolas"/>
              </a:rPr>
              <a:t>20      1234567  microsat1  GTC  G,GTCT  50    PASS    NS=3;DP=9;</a:t>
            </a:r>
            <a:r>
              <a:rPr lang="en" sz="800">
                <a:solidFill>
                  <a:srgbClr val="CC0000"/>
                </a:solidFill>
                <a:latin typeface="Consolas"/>
                <a:ea typeface="Consolas"/>
                <a:cs typeface="Consolas"/>
                <a:sym typeface="Consolas"/>
              </a:rPr>
              <a:t>		</a:t>
            </a:r>
            <a:r>
              <a:rPr lang="en" sz="800">
                <a:latin typeface="Consolas"/>
                <a:ea typeface="Consolas"/>
                <a:cs typeface="Consolas"/>
                <a:sym typeface="Consolas"/>
              </a:rPr>
              <a:t>        GT:GQ:DP     0/1:35:4        0/2:17:2        1/1:40:3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51" name="Google Shape;551;p53"/>
          <p:cNvSpPr txBox="1"/>
          <p:nvPr>
            <p:ph type="title"/>
          </p:nvPr>
        </p:nvSpPr>
        <p:spPr>
          <a:xfrm>
            <a:off x="311700" y="873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Raw VCF files are naked. Interpretation requires annotation.</a:t>
            </a:r>
            <a:endParaRPr sz="3200"/>
          </a:p>
        </p:txBody>
      </p:sp>
      <p:sp>
        <p:nvSpPr>
          <p:cNvPr id="552" name="Google Shape;552;p53"/>
          <p:cNvSpPr/>
          <p:nvPr/>
        </p:nvSpPr>
        <p:spPr>
          <a:xfrm>
            <a:off x="6791226" y="1450010"/>
            <a:ext cx="669600" cy="669600"/>
          </a:xfrm>
          <a:prstGeom prst="rect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53" name="Google Shape;553;p53"/>
          <p:cNvSpPr/>
          <p:nvPr/>
        </p:nvSpPr>
        <p:spPr>
          <a:xfrm>
            <a:off x="7319488" y="2393013"/>
            <a:ext cx="669600" cy="669600"/>
          </a:xfrm>
          <a:prstGeom prst="rect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554" name="Google Shape;554;p53"/>
          <p:cNvCxnSpPr/>
          <p:nvPr/>
        </p:nvCxnSpPr>
        <p:spPr>
          <a:xfrm rot="10800000">
            <a:off x="7641313" y="1790963"/>
            <a:ext cx="0" cy="5853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555" name="Google Shape;555;p53"/>
          <p:cNvSpPr/>
          <p:nvPr/>
        </p:nvSpPr>
        <p:spPr>
          <a:xfrm>
            <a:off x="7823384" y="1416911"/>
            <a:ext cx="689400" cy="688200"/>
          </a:xfrm>
          <a:prstGeom prst="ellipse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56" name="Google Shape;556;p53"/>
          <p:cNvSpPr txBox="1"/>
          <p:nvPr/>
        </p:nvSpPr>
        <p:spPr>
          <a:xfrm>
            <a:off x="6860025" y="1591000"/>
            <a:ext cx="526800" cy="415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A/A</a:t>
            </a:r>
            <a:endParaRPr sz="200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557" name="Google Shape;557;p53"/>
          <p:cNvSpPr txBox="1"/>
          <p:nvPr/>
        </p:nvSpPr>
        <p:spPr>
          <a:xfrm>
            <a:off x="7892975" y="1569825"/>
            <a:ext cx="526800" cy="415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A/G</a:t>
            </a:r>
            <a:endParaRPr sz="200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558" name="Google Shape;558;p53"/>
          <p:cNvSpPr txBox="1"/>
          <p:nvPr/>
        </p:nvSpPr>
        <p:spPr>
          <a:xfrm>
            <a:off x="7393400" y="2555125"/>
            <a:ext cx="526800" cy="415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A/G</a:t>
            </a:r>
            <a:endParaRPr sz="200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cxnSp>
        <p:nvCxnSpPr>
          <p:cNvPr id="559" name="Google Shape;559;p53"/>
          <p:cNvCxnSpPr>
            <a:endCxn id="555" idx="2"/>
          </p:cNvCxnSpPr>
          <p:nvPr/>
        </p:nvCxnSpPr>
        <p:spPr>
          <a:xfrm>
            <a:off x="7475684" y="1759211"/>
            <a:ext cx="347700" cy="18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54"/>
          <p:cNvSpPr txBox="1"/>
          <p:nvPr/>
        </p:nvSpPr>
        <p:spPr>
          <a:xfrm>
            <a:off x="380850" y="1371600"/>
            <a:ext cx="84342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latin typeface="Consolas"/>
                <a:ea typeface="Consolas"/>
                <a:cs typeface="Consolas"/>
                <a:sym typeface="Consolas"/>
              </a:rPr>
              <a:t>##fileformat=VCFv4.3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latin typeface="Consolas"/>
                <a:ea typeface="Consolas"/>
                <a:cs typeface="Consolas"/>
                <a:sym typeface="Consolas"/>
              </a:rPr>
              <a:t>##fileDate=20090805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latin typeface="Consolas"/>
                <a:ea typeface="Consolas"/>
                <a:cs typeface="Consolas"/>
                <a:sym typeface="Consolas"/>
              </a:rPr>
              <a:t>##source=variantcallerXYZ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latin typeface="Consolas"/>
                <a:ea typeface="Consolas"/>
                <a:cs typeface="Consolas"/>
                <a:sym typeface="Consolas"/>
              </a:rPr>
              <a:t>##reference=file:///seq/references/1000GenomesPilot-NCBI36.fasta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latin typeface="Consolas"/>
                <a:ea typeface="Consolas"/>
                <a:cs typeface="Consolas"/>
                <a:sym typeface="Consolas"/>
              </a:rPr>
              <a:t>##contig=&lt;ID=20,length=62435964,assembly=B36,md5=379d618ff66beb2da,species="Homo sapiens",taxonomy=x&gt;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latin typeface="Consolas"/>
                <a:ea typeface="Consolas"/>
                <a:cs typeface="Consolas"/>
                <a:sym typeface="Consolas"/>
              </a:rPr>
              <a:t>##phasing=partial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latin typeface="Consolas"/>
                <a:ea typeface="Consolas"/>
                <a:cs typeface="Consolas"/>
                <a:sym typeface="Consolas"/>
              </a:rPr>
              <a:t>##INFO=&lt;ID=NS,Number=1,Type=Integer,Description="Number of Samples With Data"&gt;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latin typeface="Consolas"/>
                <a:ea typeface="Consolas"/>
                <a:cs typeface="Consolas"/>
                <a:sym typeface="Consolas"/>
              </a:rPr>
              <a:t>##INFO=&lt;ID=DP,Number=1,Type=Integer,Description="Total Depth"&gt;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latin typeface="Consolas"/>
                <a:ea typeface="Consolas"/>
                <a:cs typeface="Consolas"/>
                <a:sym typeface="Consolas"/>
              </a:rPr>
              <a:t>##INFO=&lt;ID=AF,Number=A,Type=Float,Description="Allele Frequency"&gt;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latin typeface="Consolas"/>
                <a:ea typeface="Consolas"/>
                <a:cs typeface="Consolas"/>
                <a:sym typeface="Consolas"/>
              </a:rPr>
              <a:t>##INFO=&lt;ID=AA,Number=1,Type=String,Description="Ancestral Allele"&gt;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latin typeface="Consolas"/>
                <a:ea typeface="Consolas"/>
                <a:cs typeface="Consolas"/>
                <a:sym typeface="Consolas"/>
              </a:rPr>
              <a:t>##INFO=&lt;ID=DB,Number=0,Type=Flag,Description="dbSNP membership, build 129"&gt;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latin typeface="Consolas"/>
                <a:ea typeface="Consolas"/>
                <a:cs typeface="Consolas"/>
                <a:sym typeface="Consolas"/>
              </a:rPr>
              <a:t>##INFO=&lt;ID=H2,Number=0,Type=Flag,Description="HapMap2 membership"&gt;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latin typeface="Consolas"/>
                <a:ea typeface="Consolas"/>
                <a:cs typeface="Consolas"/>
                <a:sym typeface="Consolas"/>
              </a:rPr>
              <a:t>##FILTER=&lt;ID=q10,Description="Quality below 10"&gt;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latin typeface="Consolas"/>
                <a:ea typeface="Consolas"/>
                <a:cs typeface="Consolas"/>
                <a:sym typeface="Consolas"/>
              </a:rPr>
              <a:t>##FILTER=&lt;ID=s50,Description="Less than 50% of samples have data"&gt;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latin typeface="Consolas"/>
                <a:ea typeface="Consolas"/>
                <a:cs typeface="Consolas"/>
                <a:sym typeface="Consolas"/>
              </a:rPr>
              <a:t>##FORMAT=&lt;ID=GT,Number=1,Type=String,Description="Genotype"&gt;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latin typeface="Consolas"/>
                <a:ea typeface="Consolas"/>
                <a:cs typeface="Consolas"/>
                <a:sym typeface="Consolas"/>
              </a:rPr>
              <a:t>##FORMAT=&lt;ID=GQ,Number=1,Type=Integer,Description="Genotype Quality"&gt;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latin typeface="Consolas"/>
                <a:ea typeface="Consolas"/>
                <a:cs typeface="Consolas"/>
                <a:sym typeface="Consolas"/>
              </a:rPr>
              <a:t>##FORMAT=&lt;ID=DP,Number=1,Type=Integer,Description="Read Depth"&gt;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latin typeface="Consolas"/>
                <a:ea typeface="Consolas"/>
                <a:cs typeface="Consolas"/>
                <a:sym typeface="Consolas"/>
              </a:rPr>
              <a:t>##FORMAT=&lt;ID=HQ,Number=2,Type=Integer,Description="Haplotype Quality"&gt;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#CHROM  POS      ID         REF  ALT     QUAL  FILTER  INFO                       FORMAT       MOM             DAD             KID</a:t>
            </a:r>
            <a:endParaRPr b="1" sz="800">
              <a:solidFill>
                <a:srgbClr val="38761D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onsolas"/>
                <a:ea typeface="Consolas"/>
                <a:cs typeface="Consolas"/>
                <a:sym typeface="Consolas"/>
              </a:rPr>
              <a:t>20      14370    rs6054257  G    A       29    PASS    NS=3;DP=14;GENE=ABC	GT:GQ:DP:HQ  0|0:48:1:51,51  1|0:48:8:51,51  1/1:43:5:.,.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onsolas"/>
                <a:ea typeface="Consolas"/>
                <a:cs typeface="Consolas"/>
                <a:sym typeface="Consolas"/>
              </a:rPr>
              <a:t>20      17330    .          T    A       3     q10     NS=3;DP=11;</a:t>
            </a:r>
            <a:r>
              <a:rPr lang="en" sz="800">
                <a:solidFill>
                  <a:srgbClr val="CC0000"/>
                </a:solidFill>
                <a:latin typeface="Consolas"/>
                <a:ea typeface="Consolas"/>
                <a:cs typeface="Consolas"/>
                <a:sym typeface="Consolas"/>
              </a:rPr>
              <a:t>GENE=DDD</a:t>
            </a:r>
            <a:r>
              <a:rPr lang="en" sz="800">
                <a:latin typeface="Consolas"/>
                <a:ea typeface="Consolas"/>
                <a:cs typeface="Consolas"/>
                <a:sym typeface="Consolas"/>
              </a:rPr>
              <a:t>        GT:GQ:DP:HQ  0|0:49:3:58,50  0|1:3:5:65,3    0/0:41:3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onsolas"/>
                <a:ea typeface="Consolas"/>
                <a:cs typeface="Consolas"/>
                <a:sym typeface="Consolas"/>
              </a:rPr>
              <a:t>20      1110696  rs6040355  A    G,T     67    PASS    NS=2;DP=10;</a:t>
            </a:r>
            <a:r>
              <a:rPr lang="en" sz="800">
                <a:solidFill>
                  <a:srgbClr val="CC0000"/>
                </a:solidFill>
                <a:latin typeface="Consolas"/>
                <a:ea typeface="Consolas"/>
                <a:cs typeface="Consolas"/>
                <a:sym typeface="Consolas"/>
              </a:rPr>
              <a:t>GENE=TTN</a:t>
            </a:r>
            <a:r>
              <a:rPr lang="en" sz="800">
                <a:latin typeface="Consolas"/>
                <a:ea typeface="Consolas"/>
                <a:cs typeface="Consolas"/>
                <a:sym typeface="Consolas"/>
              </a:rPr>
              <a:t>        GT:GQ:DP:HQ  1|2:21:6:23,27  2|1:2:0:18,2    2/2:35:4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onsolas"/>
                <a:ea typeface="Consolas"/>
                <a:cs typeface="Consolas"/>
                <a:sym typeface="Consolas"/>
              </a:rPr>
              <a:t>20      1234567  microsat1  GTC  G,GTCT  50    PASS    NS=3;DP=9;</a:t>
            </a:r>
            <a:r>
              <a:rPr lang="en" sz="800">
                <a:solidFill>
                  <a:srgbClr val="CC0000"/>
                </a:solidFill>
                <a:latin typeface="Consolas"/>
                <a:ea typeface="Consolas"/>
                <a:cs typeface="Consolas"/>
                <a:sym typeface="Consolas"/>
              </a:rPr>
              <a:t>GENE=XYZ</a:t>
            </a:r>
            <a:r>
              <a:rPr lang="en" sz="800">
                <a:latin typeface="Consolas"/>
                <a:ea typeface="Consolas"/>
                <a:cs typeface="Consolas"/>
                <a:sym typeface="Consolas"/>
              </a:rPr>
              <a:t>         GT:GQ:DP     0/1:35:4        0/2:17:2        1/1:40:3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65" name="Google Shape;565;p54"/>
          <p:cNvSpPr txBox="1"/>
          <p:nvPr>
            <p:ph type="title"/>
          </p:nvPr>
        </p:nvSpPr>
        <p:spPr>
          <a:xfrm>
            <a:off x="311700" y="873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Raw VCF files are naked. Interpretation requires annotation.</a:t>
            </a:r>
            <a:endParaRPr sz="3200"/>
          </a:p>
        </p:txBody>
      </p:sp>
      <p:sp>
        <p:nvSpPr>
          <p:cNvPr id="566" name="Google Shape;566;p54"/>
          <p:cNvSpPr/>
          <p:nvPr/>
        </p:nvSpPr>
        <p:spPr>
          <a:xfrm>
            <a:off x="6791226" y="1450010"/>
            <a:ext cx="669600" cy="669600"/>
          </a:xfrm>
          <a:prstGeom prst="rect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67" name="Google Shape;567;p54"/>
          <p:cNvSpPr/>
          <p:nvPr/>
        </p:nvSpPr>
        <p:spPr>
          <a:xfrm>
            <a:off x="7319488" y="2393013"/>
            <a:ext cx="669600" cy="669600"/>
          </a:xfrm>
          <a:prstGeom prst="rect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568" name="Google Shape;568;p54"/>
          <p:cNvCxnSpPr/>
          <p:nvPr/>
        </p:nvCxnSpPr>
        <p:spPr>
          <a:xfrm rot="10800000">
            <a:off x="7641313" y="1790963"/>
            <a:ext cx="0" cy="5853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569" name="Google Shape;569;p54"/>
          <p:cNvSpPr/>
          <p:nvPr/>
        </p:nvSpPr>
        <p:spPr>
          <a:xfrm>
            <a:off x="7823384" y="1416911"/>
            <a:ext cx="689400" cy="688200"/>
          </a:xfrm>
          <a:prstGeom prst="ellipse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70" name="Google Shape;570;p54"/>
          <p:cNvSpPr txBox="1"/>
          <p:nvPr/>
        </p:nvSpPr>
        <p:spPr>
          <a:xfrm>
            <a:off x="6860025" y="1591000"/>
            <a:ext cx="526800" cy="415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A/A</a:t>
            </a:r>
            <a:endParaRPr sz="200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571" name="Google Shape;571;p54"/>
          <p:cNvSpPr txBox="1"/>
          <p:nvPr/>
        </p:nvSpPr>
        <p:spPr>
          <a:xfrm>
            <a:off x="7892975" y="1569825"/>
            <a:ext cx="526800" cy="415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A/G</a:t>
            </a:r>
            <a:endParaRPr sz="200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572" name="Google Shape;572;p54"/>
          <p:cNvSpPr txBox="1"/>
          <p:nvPr/>
        </p:nvSpPr>
        <p:spPr>
          <a:xfrm>
            <a:off x="7393400" y="2555125"/>
            <a:ext cx="526800" cy="415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A/G</a:t>
            </a:r>
            <a:endParaRPr sz="200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cxnSp>
        <p:nvCxnSpPr>
          <p:cNvPr id="573" name="Google Shape;573;p54"/>
          <p:cNvCxnSpPr>
            <a:endCxn id="569" idx="2"/>
          </p:cNvCxnSpPr>
          <p:nvPr/>
        </p:nvCxnSpPr>
        <p:spPr>
          <a:xfrm>
            <a:off x="7475684" y="1759211"/>
            <a:ext cx="347700" cy="18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cxnSp>
      <p:pic>
        <p:nvPicPr>
          <p:cNvPr id="574" name="Google Shape;574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07875" y="0"/>
            <a:ext cx="935973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55"/>
          <p:cNvSpPr txBox="1"/>
          <p:nvPr>
            <p:ph type="title"/>
          </p:nvPr>
        </p:nvSpPr>
        <p:spPr>
          <a:xfrm>
            <a:off x="311700" y="87325"/>
            <a:ext cx="8520600" cy="50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Annotation provides context for interpretation.</a:t>
            </a:r>
            <a:endParaRPr sz="3200"/>
          </a:p>
        </p:txBody>
      </p:sp>
      <p:grpSp>
        <p:nvGrpSpPr>
          <p:cNvPr id="580" name="Google Shape;580;p55"/>
          <p:cNvGrpSpPr/>
          <p:nvPr/>
        </p:nvGrpSpPr>
        <p:grpSpPr>
          <a:xfrm>
            <a:off x="3152176" y="1811610"/>
            <a:ext cx="2253755" cy="2032399"/>
            <a:chOff x="0" y="0"/>
            <a:chExt cx="4026000" cy="3854350"/>
          </a:xfrm>
        </p:grpSpPr>
        <p:sp>
          <p:nvSpPr>
            <p:cNvPr id="581" name="Google Shape;581;p55"/>
            <p:cNvSpPr/>
            <p:nvPr/>
          </p:nvSpPr>
          <p:spPr>
            <a:xfrm>
              <a:off x="0" y="31750"/>
              <a:ext cx="4026000" cy="3822600"/>
            </a:xfrm>
            <a:prstGeom prst="ellipse">
              <a:avLst/>
            </a:prstGeom>
            <a:noFill/>
            <a:ln cap="flat" cmpd="sng" w="25400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2750" lIns="32750" spcFirstLastPara="1" rIns="32750" wrap="square" tIns="32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Gill Sans"/>
                <a:buNone/>
              </a:pPr>
              <a:r>
                <a:t/>
              </a:r>
              <a:endParaRPr b="0" i="0" sz="26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582" name="Google Shape;582;p55"/>
            <p:cNvSpPr/>
            <p:nvPr/>
          </p:nvSpPr>
          <p:spPr>
            <a:xfrm>
              <a:off x="195439" y="753111"/>
              <a:ext cx="3597000" cy="46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2750" lIns="32750" spcFirstLastPara="1" rIns="32750" wrap="square" tIns="32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B424F"/>
                </a:buClr>
                <a:buFont typeface="Helvetica Neue"/>
                <a:buNone/>
              </a:pPr>
              <a:r>
                <a:rPr b="0" i="0" lang="en" sz="1300" u="none" cap="none" strike="noStrike">
                  <a:solidFill>
                    <a:srgbClr val="3B424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...CCTCATG</a:t>
              </a:r>
              <a:r>
                <a:rPr b="1" i="0" lang="en" sz="1300" u="none" cap="none" strike="noStrike">
                  <a:solidFill>
                    <a:srgbClr val="0056D6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</a:t>
              </a:r>
              <a:r>
                <a:rPr b="0" i="0" lang="en" sz="1300" u="none" cap="none" strike="noStrike">
                  <a:solidFill>
                    <a:srgbClr val="3B424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ATGGA</a:t>
              </a:r>
              <a:r>
                <a:rPr b="0" i="0" lang="en" sz="13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A</a:t>
              </a:r>
              <a:r>
                <a:rPr b="0" i="0" lang="en" sz="1300" u="none" cap="none" strike="noStrike">
                  <a:solidFill>
                    <a:srgbClr val="3B424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A...</a:t>
              </a:r>
              <a:endParaRPr sz="1200"/>
            </a:p>
          </p:txBody>
        </p:sp>
        <p:sp>
          <p:nvSpPr>
            <p:cNvPr id="583" name="Google Shape;583;p55"/>
            <p:cNvSpPr/>
            <p:nvPr/>
          </p:nvSpPr>
          <p:spPr>
            <a:xfrm>
              <a:off x="698500" y="0"/>
              <a:ext cx="2553900" cy="5208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32750" lIns="32750" spcFirstLastPara="1" rIns="32750" wrap="square" tIns="32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Avenir"/>
                <a:buNone/>
              </a:pPr>
              <a:r>
                <a:rPr b="0" i="0" lang="en" sz="1300" u="none" cap="none" strike="noStrike">
                  <a:solidFill>
                    <a:srgbClr val="FFFFFF"/>
                  </a:solidFill>
                  <a:latin typeface="Avenir"/>
                  <a:ea typeface="Avenir"/>
                  <a:cs typeface="Avenir"/>
                  <a:sym typeface="Avenir"/>
                </a:rPr>
                <a:t>Genetic variation</a:t>
              </a:r>
              <a:endParaRPr sz="1200"/>
            </a:p>
          </p:txBody>
        </p:sp>
        <p:sp>
          <p:nvSpPr>
            <p:cNvPr id="584" name="Google Shape;584;p55"/>
            <p:cNvSpPr/>
            <p:nvPr/>
          </p:nvSpPr>
          <p:spPr>
            <a:xfrm>
              <a:off x="213944" y="1108711"/>
              <a:ext cx="3557400" cy="46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2750" lIns="32750" spcFirstLastPara="1" rIns="32750" wrap="square" tIns="32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B424F"/>
                </a:buClr>
                <a:buFont typeface="Helvetica Neue"/>
                <a:buNone/>
              </a:pPr>
              <a:r>
                <a:rPr b="0" i="0" lang="en" sz="1300" u="none" cap="none" strike="noStrike">
                  <a:solidFill>
                    <a:srgbClr val="3B424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...CCTCATG</a:t>
              </a:r>
              <a:r>
                <a:rPr b="1" i="0" lang="en" sz="1300" u="none" cap="none" strike="noStrike">
                  <a:solidFill>
                    <a:srgbClr val="FF26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T</a:t>
              </a:r>
              <a:r>
                <a:rPr b="0" i="0" lang="en" sz="1300" u="none" cap="none" strike="noStrike">
                  <a:solidFill>
                    <a:srgbClr val="3B424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ATGGA</a:t>
              </a:r>
              <a:r>
                <a:rPr b="0" i="0" lang="en" sz="13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A</a:t>
              </a:r>
              <a:r>
                <a:rPr b="0" i="0" lang="en" sz="1300" u="none" cap="none" strike="noStrike">
                  <a:solidFill>
                    <a:srgbClr val="3B424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A...</a:t>
              </a:r>
              <a:endParaRPr sz="1200"/>
            </a:p>
          </p:txBody>
        </p:sp>
        <p:sp>
          <p:nvSpPr>
            <p:cNvPr id="585" name="Google Shape;585;p55"/>
            <p:cNvSpPr/>
            <p:nvPr/>
          </p:nvSpPr>
          <p:spPr>
            <a:xfrm>
              <a:off x="194132" y="1451611"/>
              <a:ext cx="3597000" cy="46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2750" lIns="32750" spcFirstLastPara="1" rIns="32750" wrap="square" tIns="32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B424F"/>
                </a:buClr>
                <a:buFont typeface="Helvetica Neue"/>
                <a:buNone/>
              </a:pPr>
              <a:r>
                <a:rPr b="0" i="0" lang="en" sz="1300" u="none" cap="none" strike="noStrike">
                  <a:solidFill>
                    <a:srgbClr val="3B424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...CCTCATG</a:t>
              </a:r>
              <a:r>
                <a:rPr b="1" i="0" lang="en" sz="1300" u="none" cap="none" strike="noStrike">
                  <a:solidFill>
                    <a:srgbClr val="0056D6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</a:t>
              </a:r>
              <a:r>
                <a:rPr b="0" i="0" lang="en" sz="1300" u="none" cap="none" strike="noStrike">
                  <a:solidFill>
                    <a:srgbClr val="3B424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ATGGA</a:t>
              </a:r>
              <a:r>
                <a:rPr b="0" i="0" lang="en" sz="13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A</a:t>
              </a:r>
              <a:r>
                <a:rPr b="0" i="0" lang="en" sz="1300" u="none" cap="none" strike="noStrike">
                  <a:solidFill>
                    <a:srgbClr val="3B424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A...</a:t>
              </a:r>
              <a:endParaRPr sz="1200"/>
            </a:p>
          </p:txBody>
        </p:sp>
        <p:sp>
          <p:nvSpPr>
            <p:cNvPr id="586" name="Google Shape;586;p55"/>
            <p:cNvSpPr/>
            <p:nvPr/>
          </p:nvSpPr>
          <p:spPr>
            <a:xfrm>
              <a:off x="194132" y="1807211"/>
              <a:ext cx="3597000" cy="46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2750" lIns="32750" spcFirstLastPara="1" rIns="32750" wrap="square" tIns="32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B424F"/>
                </a:buClr>
                <a:buFont typeface="Helvetica Neue"/>
                <a:buNone/>
              </a:pPr>
              <a:r>
                <a:rPr b="0" i="0" lang="en" sz="1300" u="none" cap="none" strike="noStrike">
                  <a:solidFill>
                    <a:srgbClr val="3B424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...CCTCATG</a:t>
              </a:r>
              <a:r>
                <a:rPr b="1" i="0" lang="en" sz="1300" u="none" cap="none" strike="noStrike">
                  <a:solidFill>
                    <a:srgbClr val="0056D6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</a:t>
              </a:r>
              <a:r>
                <a:rPr b="0" i="0" lang="en" sz="1300" u="none" cap="none" strike="noStrike">
                  <a:solidFill>
                    <a:srgbClr val="3B424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ATGGA</a:t>
              </a:r>
              <a:r>
                <a:rPr b="0" i="0" lang="en" sz="13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A</a:t>
              </a:r>
              <a:r>
                <a:rPr b="0" i="0" lang="en" sz="1300" u="none" cap="none" strike="noStrike">
                  <a:solidFill>
                    <a:srgbClr val="3B424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A...</a:t>
              </a:r>
              <a:endParaRPr sz="1200"/>
            </a:p>
          </p:txBody>
        </p:sp>
        <p:sp>
          <p:nvSpPr>
            <p:cNvPr id="587" name="Google Shape;587;p55"/>
            <p:cNvSpPr/>
            <p:nvPr/>
          </p:nvSpPr>
          <p:spPr>
            <a:xfrm>
              <a:off x="201244" y="2150111"/>
              <a:ext cx="3557400" cy="46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2750" lIns="32750" spcFirstLastPara="1" rIns="32750" wrap="square" tIns="32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B424F"/>
                </a:buClr>
                <a:buFont typeface="Helvetica Neue"/>
                <a:buNone/>
              </a:pPr>
              <a:r>
                <a:rPr b="0" i="0" lang="en" sz="1300" u="none" cap="none" strike="noStrike">
                  <a:solidFill>
                    <a:srgbClr val="3B424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...CCTCATG</a:t>
              </a:r>
              <a:r>
                <a:rPr b="1" i="0" lang="en" sz="1300" u="none" cap="none" strike="noStrike">
                  <a:solidFill>
                    <a:srgbClr val="FF26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T</a:t>
              </a:r>
              <a:r>
                <a:rPr b="0" i="0" lang="en" sz="1300" u="none" cap="none" strike="noStrike">
                  <a:solidFill>
                    <a:srgbClr val="3B424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ATGGA</a:t>
              </a:r>
              <a:r>
                <a:rPr b="0" i="0" lang="en" sz="13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A</a:t>
              </a:r>
              <a:r>
                <a:rPr b="0" i="0" lang="en" sz="1300" u="none" cap="none" strike="noStrike">
                  <a:solidFill>
                    <a:srgbClr val="3B424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A...</a:t>
              </a:r>
              <a:endParaRPr sz="1200"/>
            </a:p>
          </p:txBody>
        </p:sp>
        <p:sp>
          <p:nvSpPr>
            <p:cNvPr id="588" name="Google Shape;588;p55"/>
            <p:cNvSpPr/>
            <p:nvPr/>
          </p:nvSpPr>
          <p:spPr>
            <a:xfrm>
              <a:off x="181432" y="2493011"/>
              <a:ext cx="3597000" cy="46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2750" lIns="32750" spcFirstLastPara="1" rIns="32750" wrap="square" tIns="32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B424F"/>
                </a:buClr>
                <a:buFont typeface="Helvetica Neue"/>
                <a:buNone/>
              </a:pPr>
              <a:r>
                <a:rPr b="0" i="0" lang="en" sz="1300" u="none" cap="none" strike="noStrike">
                  <a:solidFill>
                    <a:srgbClr val="3B424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...CCTCATG</a:t>
              </a:r>
              <a:r>
                <a:rPr b="1" i="0" lang="en" sz="1300" u="none" cap="none" strike="noStrike">
                  <a:solidFill>
                    <a:srgbClr val="0056D6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</a:t>
              </a:r>
              <a:r>
                <a:rPr b="0" i="0" lang="en" sz="1300" u="none" cap="none" strike="noStrike">
                  <a:solidFill>
                    <a:srgbClr val="3B424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ATGGA</a:t>
              </a:r>
              <a:r>
                <a:rPr b="0" i="0" lang="en" sz="13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A</a:t>
              </a:r>
              <a:r>
                <a:rPr b="0" i="0" lang="en" sz="1300" u="none" cap="none" strike="noStrike">
                  <a:solidFill>
                    <a:srgbClr val="3B424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A...</a:t>
              </a:r>
              <a:endParaRPr sz="1200"/>
            </a:p>
          </p:txBody>
        </p:sp>
        <p:sp>
          <p:nvSpPr>
            <p:cNvPr id="589" name="Google Shape;589;p55"/>
            <p:cNvSpPr/>
            <p:nvPr/>
          </p:nvSpPr>
          <p:spPr>
            <a:xfrm>
              <a:off x="213944" y="2835911"/>
              <a:ext cx="3557400" cy="46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2750" lIns="32750" spcFirstLastPara="1" rIns="32750" wrap="square" tIns="32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B424F"/>
                </a:buClr>
                <a:buFont typeface="Helvetica Neue"/>
                <a:buNone/>
              </a:pPr>
              <a:r>
                <a:rPr b="0" i="0" lang="en" sz="1300" u="none" cap="none" strike="noStrike">
                  <a:solidFill>
                    <a:srgbClr val="3B424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...CCTCATG</a:t>
              </a:r>
              <a:r>
                <a:rPr b="1" i="0" lang="en" sz="1300" u="none" cap="none" strike="noStrike">
                  <a:solidFill>
                    <a:srgbClr val="FF26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T</a:t>
              </a:r>
              <a:r>
                <a:rPr b="0" i="0" lang="en" sz="1300" u="none" cap="none" strike="noStrike">
                  <a:solidFill>
                    <a:srgbClr val="3B424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ATGGA</a:t>
              </a:r>
              <a:r>
                <a:rPr b="0" i="0" lang="en" sz="13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A</a:t>
              </a:r>
              <a:r>
                <a:rPr b="0" i="0" lang="en" sz="1300" u="none" cap="none" strike="noStrike">
                  <a:solidFill>
                    <a:srgbClr val="3B424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A...</a:t>
              </a:r>
              <a:endParaRPr sz="1200"/>
            </a:p>
          </p:txBody>
        </p:sp>
      </p:grpSp>
      <p:grpSp>
        <p:nvGrpSpPr>
          <p:cNvPr id="590" name="Google Shape;590;p55"/>
          <p:cNvGrpSpPr/>
          <p:nvPr/>
        </p:nvGrpSpPr>
        <p:grpSpPr>
          <a:xfrm>
            <a:off x="410765" y="596057"/>
            <a:ext cx="2948262" cy="2969991"/>
            <a:chOff x="0" y="0"/>
            <a:chExt cx="4193233" cy="5632450"/>
          </a:xfrm>
        </p:grpSpPr>
        <p:grpSp>
          <p:nvGrpSpPr>
            <p:cNvPr id="591" name="Google Shape;591;p55"/>
            <p:cNvGrpSpPr/>
            <p:nvPr/>
          </p:nvGrpSpPr>
          <p:grpSpPr>
            <a:xfrm>
              <a:off x="0" y="0"/>
              <a:ext cx="2387700" cy="5632450"/>
              <a:chOff x="0" y="0"/>
              <a:chExt cx="2387700" cy="5632450"/>
            </a:xfrm>
          </p:grpSpPr>
          <p:pic>
            <p:nvPicPr>
              <p:cNvPr id="592" name="Google Shape;592;p55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0" y="0"/>
                <a:ext cx="2387700" cy="2387700"/>
              </a:xfrm>
              <a:prstGeom prst="rect">
                <a:avLst/>
              </a:prstGeom>
              <a:noFill/>
              <a:ln>
                <a:noFill/>
              </a:ln>
              <a:effectLst>
                <a:reflection blurRad="0" dir="0" dist="0" endA="0" endPos="40000" fadeDir="5400012" kx="0" rotWithShape="0" algn="bl" stA="50000" stPos="0" sy="-100000" ky="0"/>
              </a:effectLst>
            </p:spPr>
          </p:pic>
          <p:sp>
            <p:nvSpPr>
              <p:cNvPr id="593" name="Google Shape;593;p55"/>
              <p:cNvSpPr/>
              <p:nvPr/>
            </p:nvSpPr>
            <p:spPr>
              <a:xfrm>
                <a:off x="12700" y="2470150"/>
                <a:ext cx="2374800" cy="3162300"/>
              </a:xfrm>
              <a:prstGeom prst="rect">
                <a:avLst/>
              </a:prstGeom>
              <a:noFill/>
              <a:ln cap="flat" cmpd="sng" w="127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32750" lIns="32750" spcFirstLastPara="1" rIns="32750" wrap="square" tIns="327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venir"/>
                  <a:buNone/>
                </a:pPr>
                <a:r>
                  <a:rPr b="0" i="0" lang="en" sz="1400" u="none" cap="none" strike="noStrike">
                    <a:solidFill>
                      <a:srgbClr val="000000"/>
                    </a:solidFill>
                    <a:latin typeface="Avenir"/>
                    <a:ea typeface="Avenir"/>
                    <a:cs typeface="Avenir"/>
                    <a:sym typeface="Avenir"/>
                  </a:rPr>
                  <a:t>Conservation</a:t>
                </a:r>
                <a:endParaRPr sz="900"/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venir"/>
                  <a:buNone/>
                </a:pPr>
                <a:r>
                  <a:rPr b="0" i="0" lang="en" sz="1400" u="none" cap="none" strike="noStrike">
                    <a:solidFill>
                      <a:srgbClr val="000000"/>
                    </a:solidFill>
                    <a:latin typeface="Avenir"/>
                    <a:ea typeface="Avenir"/>
                    <a:cs typeface="Avenir"/>
                    <a:sym typeface="Avenir"/>
                  </a:rPr>
                  <a:t>Repeat elements</a:t>
                </a:r>
                <a:endParaRPr sz="900"/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venir"/>
                  <a:buNone/>
                </a:pPr>
                <a:r>
                  <a:rPr b="0" i="0" lang="en" sz="1400" u="none" cap="none" strike="noStrike">
                    <a:solidFill>
                      <a:srgbClr val="000000"/>
                    </a:solidFill>
                    <a:latin typeface="Avenir"/>
                    <a:ea typeface="Avenir"/>
                    <a:cs typeface="Avenir"/>
                    <a:sym typeface="Avenir"/>
                  </a:rPr>
                  <a:t>Genome Gaps</a:t>
                </a:r>
                <a:endParaRPr sz="900"/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venir"/>
                  <a:buNone/>
                </a:pPr>
                <a:r>
                  <a:rPr b="0" i="0" lang="en" sz="1400" u="none" cap="none" strike="noStrike">
                    <a:solidFill>
                      <a:srgbClr val="000000"/>
                    </a:solidFill>
                    <a:latin typeface="Avenir"/>
                    <a:ea typeface="Avenir"/>
                    <a:cs typeface="Avenir"/>
                    <a:sym typeface="Avenir"/>
                  </a:rPr>
                  <a:t>Cytobands</a:t>
                </a:r>
                <a:endParaRPr sz="900"/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venir"/>
                  <a:buNone/>
                </a:pPr>
                <a:r>
                  <a:rPr b="0" i="0" lang="en" sz="1400" u="none" cap="none" strike="noStrike">
                    <a:solidFill>
                      <a:srgbClr val="000000"/>
                    </a:solidFill>
                    <a:latin typeface="Avenir"/>
                    <a:ea typeface="Avenir"/>
                    <a:cs typeface="Avenir"/>
                    <a:sym typeface="Avenir"/>
                  </a:rPr>
                  <a:t>Gene annotations</a:t>
                </a:r>
                <a:endParaRPr sz="900"/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venir"/>
                  <a:buNone/>
                </a:pPr>
                <a:r>
                  <a:rPr b="0" i="0" lang="en" sz="1400" u="none" cap="none" strike="noStrike">
                    <a:solidFill>
                      <a:srgbClr val="000000"/>
                    </a:solidFill>
                    <a:latin typeface="Avenir"/>
                    <a:ea typeface="Avenir"/>
                    <a:cs typeface="Avenir"/>
                    <a:sym typeface="Avenir"/>
                  </a:rPr>
                  <a:t>“Mappability”</a:t>
                </a:r>
                <a:endParaRPr sz="900"/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venir"/>
                  <a:buNone/>
                </a:pPr>
                <a:r>
                  <a:rPr b="0" i="0" lang="en" sz="1400" u="none" cap="none" strike="noStrike">
                    <a:solidFill>
                      <a:srgbClr val="000000"/>
                    </a:solidFill>
                    <a:latin typeface="Avenir"/>
                    <a:ea typeface="Avenir"/>
                    <a:cs typeface="Avenir"/>
                    <a:sym typeface="Avenir"/>
                  </a:rPr>
                  <a:t>DeCIPHER</a:t>
                </a:r>
                <a:endParaRPr sz="900"/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venir"/>
                  <a:buNone/>
                </a:pPr>
                <a:r>
                  <a:rPr b="0" i="0" lang="en" sz="1400" u="none" cap="none" strike="noStrike">
                    <a:solidFill>
                      <a:srgbClr val="000000"/>
                    </a:solidFill>
                    <a:latin typeface="Avenir"/>
                    <a:ea typeface="Avenir"/>
                    <a:cs typeface="Avenir"/>
                    <a:sym typeface="Avenir"/>
                  </a:rPr>
                  <a:t>ISGA</a:t>
                </a:r>
                <a:endParaRPr sz="900"/>
              </a:p>
            </p:txBody>
          </p:sp>
        </p:grpSp>
        <p:cxnSp>
          <p:nvCxnSpPr>
            <p:cNvPr id="594" name="Google Shape;594;p55"/>
            <p:cNvCxnSpPr/>
            <p:nvPr/>
          </p:nvCxnSpPr>
          <p:spPr>
            <a:xfrm rot="10800000">
              <a:off x="2576533" y="1764408"/>
              <a:ext cx="1616700" cy="1340100"/>
            </a:xfrm>
            <a:prstGeom prst="straightConnector1">
              <a:avLst/>
            </a:prstGeom>
            <a:noFill/>
            <a:ln cap="flat" cmpd="sng" w="25400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oval"/>
            </a:ln>
          </p:spPr>
        </p:cxnSp>
      </p:grpSp>
      <p:grpSp>
        <p:nvGrpSpPr>
          <p:cNvPr id="595" name="Google Shape;595;p55"/>
          <p:cNvGrpSpPr/>
          <p:nvPr/>
        </p:nvGrpSpPr>
        <p:grpSpPr>
          <a:xfrm>
            <a:off x="2319098" y="742574"/>
            <a:ext cx="2216430" cy="989526"/>
            <a:chOff x="-9" y="-5"/>
            <a:chExt cx="3699600" cy="2459060"/>
          </a:xfrm>
        </p:grpSpPr>
        <p:pic>
          <p:nvPicPr>
            <p:cNvPr id="596" name="Google Shape;596;p5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-9" y="-5"/>
              <a:ext cx="3699600" cy="850800"/>
            </a:xfrm>
            <a:prstGeom prst="rect">
              <a:avLst/>
            </a:prstGeom>
            <a:noFill/>
            <a:ln>
              <a:noFill/>
            </a:ln>
            <a:effectLst>
              <a:outerShdw blurRad="127000" rotWithShape="0" dir="2700000" dist="76200">
                <a:srgbClr val="000000">
                  <a:alpha val="74900"/>
                </a:srgbClr>
              </a:outerShdw>
            </a:effectLst>
          </p:spPr>
        </p:pic>
        <p:cxnSp>
          <p:nvCxnSpPr>
            <p:cNvPr id="597" name="Google Shape;597;p55"/>
            <p:cNvCxnSpPr/>
            <p:nvPr/>
          </p:nvCxnSpPr>
          <p:spPr>
            <a:xfrm rot="10800000">
              <a:off x="1605293" y="1047855"/>
              <a:ext cx="904800" cy="1411200"/>
            </a:xfrm>
            <a:prstGeom prst="straightConnector1">
              <a:avLst/>
            </a:prstGeom>
            <a:noFill/>
            <a:ln cap="flat" cmpd="sng" w="25400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oval"/>
            </a:ln>
          </p:spPr>
        </p:cxnSp>
      </p:grpSp>
      <p:grpSp>
        <p:nvGrpSpPr>
          <p:cNvPr id="598" name="Google Shape;598;p55"/>
          <p:cNvGrpSpPr/>
          <p:nvPr/>
        </p:nvGrpSpPr>
        <p:grpSpPr>
          <a:xfrm>
            <a:off x="5275183" y="783565"/>
            <a:ext cx="3511261" cy="1547047"/>
            <a:chOff x="-714170" y="0"/>
            <a:chExt cx="4993970" cy="2933902"/>
          </a:xfrm>
        </p:grpSpPr>
        <p:pic>
          <p:nvPicPr>
            <p:cNvPr id="599" name="Google Shape;599;p5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752600" y="0"/>
              <a:ext cx="2527200" cy="666000"/>
            </a:xfrm>
            <a:prstGeom prst="rect">
              <a:avLst/>
            </a:prstGeom>
            <a:noFill/>
            <a:ln>
              <a:noFill/>
            </a:ln>
            <a:effectLst>
              <a:outerShdw blurRad="127000" rotWithShape="0" dir="2700000" dist="76200">
                <a:srgbClr val="000000">
                  <a:alpha val="74900"/>
                </a:srgbClr>
              </a:outerShdw>
            </a:effectLst>
          </p:spPr>
        </p:pic>
        <p:cxnSp>
          <p:nvCxnSpPr>
            <p:cNvPr id="600" name="Google Shape;600;p55"/>
            <p:cNvCxnSpPr>
              <a:stCxn id="582" idx="3"/>
            </p:cNvCxnSpPr>
            <p:nvPr/>
          </p:nvCxnSpPr>
          <p:spPr>
            <a:xfrm flipH="1" rot="10800000">
              <a:off x="-714170" y="968902"/>
              <a:ext cx="2366700" cy="1965000"/>
            </a:xfrm>
            <a:prstGeom prst="straightConnector1">
              <a:avLst/>
            </a:prstGeom>
            <a:noFill/>
            <a:ln cap="flat" cmpd="sng" w="25400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oval"/>
            </a:ln>
          </p:spPr>
        </p:cxnSp>
      </p:grpSp>
      <p:grpSp>
        <p:nvGrpSpPr>
          <p:cNvPr id="601" name="Google Shape;601;p55"/>
          <p:cNvGrpSpPr/>
          <p:nvPr/>
        </p:nvGrpSpPr>
        <p:grpSpPr>
          <a:xfrm>
            <a:off x="5405900" y="1668786"/>
            <a:ext cx="3444321" cy="1009964"/>
            <a:chOff x="-769555" y="27781"/>
            <a:chExt cx="4898764" cy="1915350"/>
          </a:xfrm>
        </p:grpSpPr>
        <p:pic>
          <p:nvPicPr>
            <p:cNvPr id="602" name="Google Shape;602;p55"/>
            <p:cNvPicPr preferRelativeResize="0"/>
            <p:nvPr/>
          </p:nvPicPr>
          <p:blipFill rotWithShape="1">
            <a:blip r:embed="rId6">
              <a:alphaModFix/>
            </a:blip>
            <a:srcRect b="0" l="0" r="35963" t="0"/>
            <a:stretch/>
          </p:blipFill>
          <p:spPr>
            <a:xfrm>
              <a:off x="1425309" y="27781"/>
              <a:ext cx="2703900" cy="416700"/>
            </a:xfrm>
            <a:prstGeom prst="rect">
              <a:avLst/>
            </a:prstGeom>
            <a:noFill/>
            <a:ln>
              <a:noFill/>
            </a:ln>
            <a:effectLst>
              <a:outerShdw blurRad="127000" rotWithShape="0" dir="2700000" dist="76200">
                <a:srgbClr val="000000">
                  <a:alpha val="74900"/>
                </a:srgbClr>
              </a:outerShdw>
            </a:effectLst>
          </p:spPr>
        </p:pic>
        <p:cxnSp>
          <p:nvCxnSpPr>
            <p:cNvPr id="603" name="Google Shape;603;p55"/>
            <p:cNvCxnSpPr/>
            <p:nvPr/>
          </p:nvCxnSpPr>
          <p:spPr>
            <a:xfrm flipH="1" rot="10800000">
              <a:off x="-769555" y="726031"/>
              <a:ext cx="2118600" cy="1217100"/>
            </a:xfrm>
            <a:prstGeom prst="straightConnector1">
              <a:avLst/>
            </a:prstGeom>
            <a:noFill/>
            <a:ln cap="flat" cmpd="sng" w="25400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oval"/>
            </a:ln>
          </p:spPr>
        </p:cxnSp>
      </p:grpSp>
      <p:grpSp>
        <p:nvGrpSpPr>
          <p:cNvPr id="604" name="Google Shape;604;p55"/>
          <p:cNvGrpSpPr/>
          <p:nvPr/>
        </p:nvGrpSpPr>
        <p:grpSpPr>
          <a:xfrm>
            <a:off x="5416425" y="2467998"/>
            <a:ext cx="3530747" cy="526302"/>
            <a:chOff x="-805385" y="0"/>
            <a:chExt cx="5021685" cy="998107"/>
          </a:xfrm>
        </p:grpSpPr>
        <p:pic>
          <p:nvPicPr>
            <p:cNvPr id="605" name="Google Shape;605;p55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308100" y="0"/>
              <a:ext cx="2908200" cy="628200"/>
            </a:xfrm>
            <a:prstGeom prst="rect">
              <a:avLst/>
            </a:prstGeom>
            <a:noFill/>
            <a:ln>
              <a:noFill/>
            </a:ln>
            <a:effectLst>
              <a:outerShdw blurRad="127000" rotWithShape="0" dir="2700000" dist="76200">
                <a:srgbClr val="000000">
                  <a:alpha val="74900"/>
                </a:srgbClr>
              </a:outerShdw>
            </a:effectLst>
          </p:spPr>
        </p:pic>
        <p:cxnSp>
          <p:nvCxnSpPr>
            <p:cNvPr id="606" name="Google Shape;606;p55"/>
            <p:cNvCxnSpPr/>
            <p:nvPr/>
          </p:nvCxnSpPr>
          <p:spPr>
            <a:xfrm flipH="1" rot="10800000">
              <a:off x="-805385" y="678307"/>
              <a:ext cx="1860300" cy="319800"/>
            </a:xfrm>
            <a:prstGeom prst="straightConnector1">
              <a:avLst/>
            </a:prstGeom>
            <a:noFill/>
            <a:ln cap="flat" cmpd="sng" w="25400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oval"/>
            </a:ln>
          </p:spPr>
        </p:cxnSp>
      </p:grpSp>
      <p:grpSp>
        <p:nvGrpSpPr>
          <p:cNvPr id="607" name="Google Shape;607;p55"/>
          <p:cNvGrpSpPr/>
          <p:nvPr/>
        </p:nvGrpSpPr>
        <p:grpSpPr>
          <a:xfrm>
            <a:off x="5284950" y="3087233"/>
            <a:ext cx="3626507" cy="1794771"/>
            <a:chOff x="-649479" y="0"/>
            <a:chExt cx="5157882" cy="3403700"/>
          </a:xfrm>
        </p:grpSpPr>
        <p:grpSp>
          <p:nvGrpSpPr>
            <p:cNvPr id="608" name="Google Shape;608;p55"/>
            <p:cNvGrpSpPr/>
            <p:nvPr/>
          </p:nvGrpSpPr>
          <p:grpSpPr>
            <a:xfrm>
              <a:off x="1714500" y="0"/>
              <a:ext cx="2793903" cy="3403700"/>
              <a:chOff x="0" y="0"/>
              <a:chExt cx="2793903" cy="3403700"/>
            </a:xfrm>
          </p:grpSpPr>
          <p:pic>
            <p:nvPicPr>
              <p:cNvPr id="609" name="Google Shape;609;p55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0"/>
              <a:stretch/>
            </p:blipFill>
            <p:spPr>
              <a:xfrm>
                <a:off x="0" y="0"/>
                <a:ext cx="2793900" cy="1907400"/>
              </a:xfrm>
              <a:prstGeom prst="rect">
                <a:avLst/>
              </a:prstGeom>
              <a:noFill/>
              <a:ln>
                <a:noFill/>
              </a:ln>
              <a:effectLst>
                <a:reflection blurRad="0" dir="0" dist="0" endA="0" endPos="40000" fadeDir="5400012" kx="0" rotWithShape="0" algn="bl" stA="50000" stPos="0" sy="-100000" ky="0"/>
              </a:effectLst>
            </p:spPr>
          </p:pic>
          <p:sp>
            <p:nvSpPr>
              <p:cNvPr id="610" name="Google Shape;610;p55"/>
              <p:cNvSpPr/>
              <p:nvPr/>
            </p:nvSpPr>
            <p:spPr>
              <a:xfrm>
                <a:off x="12603" y="1968500"/>
                <a:ext cx="2781300" cy="1435200"/>
              </a:xfrm>
              <a:prstGeom prst="rect">
                <a:avLst/>
              </a:prstGeom>
              <a:noFill/>
              <a:ln cap="flat" cmpd="sng" w="127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32750" lIns="32750" spcFirstLastPara="1" rIns="32750" wrap="square" tIns="327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venir"/>
                  <a:buNone/>
                </a:pPr>
                <a:r>
                  <a:rPr b="0" i="0" lang="en" sz="1200" u="none" cap="none" strike="noStrike">
                    <a:solidFill>
                      <a:srgbClr val="000000"/>
                    </a:solidFill>
                    <a:latin typeface="Avenir"/>
                    <a:ea typeface="Avenir"/>
                    <a:cs typeface="Avenir"/>
                    <a:sym typeface="Avenir"/>
                  </a:rPr>
                  <a:t>Chromatin marks</a:t>
                </a:r>
                <a:endParaRPr sz="900"/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venir"/>
                  <a:buNone/>
                </a:pPr>
                <a:r>
                  <a:rPr b="0" i="0" lang="en" sz="1200" u="none" cap="none" strike="noStrike">
                    <a:solidFill>
                      <a:srgbClr val="000000"/>
                    </a:solidFill>
                    <a:latin typeface="Avenir"/>
                    <a:ea typeface="Avenir"/>
                    <a:cs typeface="Avenir"/>
                    <a:sym typeface="Avenir"/>
                  </a:rPr>
                  <a:t>DNA methylation</a:t>
                </a:r>
                <a:endParaRPr sz="900"/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venir"/>
                  <a:buNone/>
                </a:pPr>
                <a:r>
                  <a:rPr b="0" i="0" lang="en" sz="1200" u="none" cap="none" strike="noStrike">
                    <a:solidFill>
                      <a:srgbClr val="000000"/>
                    </a:solidFill>
                    <a:latin typeface="Avenir"/>
                    <a:ea typeface="Avenir"/>
                    <a:cs typeface="Avenir"/>
                    <a:sym typeface="Avenir"/>
                  </a:rPr>
                  <a:t>RNA expression</a:t>
                </a:r>
                <a:endParaRPr sz="900"/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venir"/>
                  <a:buNone/>
                </a:pPr>
                <a:r>
                  <a:rPr b="0" i="0" lang="en" sz="1200" u="none" cap="none" strike="noStrike">
                    <a:solidFill>
                      <a:srgbClr val="000000"/>
                    </a:solidFill>
                    <a:latin typeface="Avenir"/>
                    <a:ea typeface="Avenir"/>
                    <a:cs typeface="Avenir"/>
                    <a:sym typeface="Avenir"/>
                  </a:rPr>
                  <a:t>TF binding</a:t>
                </a:r>
                <a:endParaRPr sz="900"/>
              </a:p>
            </p:txBody>
          </p:sp>
        </p:grpSp>
        <p:cxnSp>
          <p:nvCxnSpPr>
            <p:cNvPr id="611" name="Google Shape;611;p55"/>
            <p:cNvCxnSpPr/>
            <p:nvPr/>
          </p:nvCxnSpPr>
          <p:spPr>
            <a:xfrm>
              <a:off x="-649479" y="402271"/>
              <a:ext cx="2107800" cy="774300"/>
            </a:xfrm>
            <a:prstGeom prst="straightConnector1">
              <a:avLst/>
            </a:prstGeom>
            <a:noFill/>
            <a:ln cap="flat" cmpd="sng" w="25400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oval"/>
            </a:ln>
          </p:spPr>
        </p:cxnSp>
      </p:grpSp>
      <p:grpSp>
        <p:nvGrpSpPr>
          <p:cNvPr id="612" name="Google Shape;612;p55"/>
          <p:cNvGrpSpPr/>
          <p:nvPr/>
        </p:nvGrpSpPr>
        <p:grpSpPr>
          <a:xfrm>
            <a:off x="4812944" y="3646450"/>
            <a:ext cx="2009108" cy="1315808"/>
            <a:chOff x="0" y="-232440"/>
            <a:chExt cx="2857500" cy="2495370"/>
          </a:xfrm>
        </p:grpSpPr>
        <p:pic>
          <p:nvPicPr>
            <p:cNvPr id="613" name="Google Shape;613;p55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0" y="1374030"/>
              <a:ext cx="2857500" cy="888900"/>
            </a:xfrm>
            <a:prstGeom prst="rect">
              <a:avLst/>
            </a:prstGeom>
            <a:noFill/>
            <a:ln>
              <a:noFill/>
            </a:ln>
            <a:effectLst>
              <a:outerShdw blurRad="127000" rotWithShape="0" dir="2700000" dist="76200">
                <a:srgbClr val="000000">
                  <a:alpha val="74900"/>
                </a:srgbClr>
              </a:outerShdw>
            </a:effectLst>
          </p:spPr>
        </p:pic>
        <p:cxnSp>
          <p:nvCxnSpPr>
            <p:cNvPr id="614" name="Google Shape;614;p55"/>
            <p:cNvCxnSpPr/>
            <p:nvPr/>
          </p:nvCxnSpPr>
          <p:spPr>
            <a:xfrm>
              <a:off x="207553" y="-232440"/>
              <a:ext cx="940500" cy="1219800"/>
            </a:xfrm>
            <a:prstGeom prst="straightConnector1">
              <a:avLst/>
            </a:prstGeom>
            <a:noFill/>
            <a:ln cap="flat" cmpd="sng" w="25400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oval"/>
            </a:ln>
          </p:spPr>
        </p:cxnSp>
      </p:grpSp>
      <p:grpSp>
        <p:nvGrpSpPr>
          <p:cNvPr id="615" name="Google Shape;615;p55"/>
          <p:cNvGrpSpPr/>
          <p:nvPr/>
        </p:nvGrpSpPr>
        <p:grpSpPr>
          <a:xfrm>
            <a:off x="1414736" y="3566047"/>
            <a:ext cx="2061723" cy="1456587"/>
            <a:chOff x="0" y="37455"/>
            <a:chExt cx="2932332" cy="2762350"/>
          </a:xfrm>
        </p:grpSpPr>
        <p:pic>
          <p:nvPicPr>
            <p:cNvPr id="616" name="Google Shape;616;p55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0" y="1288405"/>
              <a:ext cx="2102700" cy="1511400"/>
            </a:xfrm>
            <a:prstGeom prst="rect">
              <a:avLst/>
            </a:prstGeom>
            <a:noFill/>
            <a:ln>
              <a:noFill/>
            </a:ln>
            <a:effectLst>
              <a:outerShdw blurRad="127000" rotWithShape="0" dir="2700000" dist="76200">
                <a:srgbClr val="000000">
                  <a:alpha val="74900"/>
                </a:srgbClr>
              </a:outerShdw>
            </a:effectLst>
          </p:spPr>
        </p:pic>
        <p:cxnSp>
          <p:nvCxnSpPr>
            <p:cNvPr id="617" name="Google Shape;617;p55"/>
            <p:cNvCxnSpPr/>
            <p:nvPr/>
          </p:nvCxnSpPr>
          <p:spPr>
            <a:xfrm flipH="1">
              <a:off x="1788732" y="37455"/>
              <a:ext cx="1143600" cy="1229700"/>
            </a:xfrm>
            <a:prstGeom prst="straightConnector1">
              <a:avLst/>
            </a:prstGeom>
            <a:noFill/>
            <a:ln cap="flat" cmpd="sng" w="25400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oval"/>
            </a:ln>
          </p:spPr>
        </p:cxnSp>
      </p:grpSp>
      <p:grpSp>
        <p:nvGrpSpPr>
          <p:cNvPr id="618" name="Google Shape;618;p55"/>
          <p:cNvGrpSpPr/>
          <p:nvPr/>
        </p:nvGrpSpPr>
        <p:grpSpPr>
          <a:xfrm>
            <a:off x="3264094" y="3843989"/>
            <a:ext cx="1218543" cy="1151859"/>
            <a:chOff x="0" y="35227"/>
            <a:chExt cx="1733100" cy="2184446"/>
          </a:xfrm>
        </p:grpSpPr>
        <p:pic>
          <p:nvPicPr>
            <p:cNvPr id="619" name="Google Shape;619;p55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0" y="822573"/>
              <a:ext cx="1733100" cy="1397100"/>
            </a:xfrm>
            <a:prstGeom prst="rect">
              <a:avLst/>
            </a:prstGeom>
            <a:noFill/>
            <a:ln>
              <a:noFill/>
            </a:ln>
            <a:effectLst>
              <a:outerShdw blurRad="127000" rotWithShape="0" dir="2700000" dist="76200">
                <a:srgbClr val="000000">
                  <a:alpha val="74900"/>
                </a:srgbClr>
              </a:outerShdw>
            </a:effectLst>
          </p:spPr>
        </p:pic>
        <p:cxnSp>
          <p:nvCxnSpPr>
            <p:cNvPr id="620" name="Google Shape;620;p55"/>
            <p:cNvCxnSpPr/>
            <p:nvPr/>
          </p:nvCxnSpPr>
          <p:spPr>
            <a:xfrm flipH="1">
              <a:off x="924419" y="35227"/>
              <a:ext cx="442500" cy="660000"/>
            </a:xfrm>
            <a:prstGeom prst="straightConnector1">
              <a:avLst/>
            </a:prstGeom>
            <a:noFill/>
            <a:ln cap="flat" cmpd="sng" w="25400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oval"/>
            </a:ln>
          </p:spPr>
        </p:cxnSp>
      </p:grpSp>
      <p:grpSp>
        <p:nvGrpSpPr>
          <p:cNvPr id="621" name="Google Shape;621;p55"/>
          <p:cNvGrpSpPr/>
          <p:nvPr/>
        </p:nvGrpSpPr>
        <p:grpSpPr>
          <a:xfrm>
            <a:off x="482200" y="3328994"/>
            <a:ext cx="2781898" cy="809622"/>
            <a:chOff x="0" y="0"/>
            <a:chExt cx="3956618" cy="1535410"/>
          </a:xfrm>
        </p:grpSpPr>
        <p:pic>
          <p:nvPicPr>
            <p:cNvPr id="622" name="Google Shape;622;p55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0" y="811510"/>
              <a:ext cx="2171700" cy="723900"/>
            </a:xfrm>
            <a:prstGeom prst="rect">
              <a:avLst/>
            </a:prstGeom>
            <a:noFill/>
            <a:ln>
              <a:noFill/>
            </a:ln>
            <a:effectLst>
              <a:outerShdw blurRad="127000" rotWithShape="0" dir="2700000" dist="76200">
                <a:srgbClr val="000000">
                  <a:alpha val="74900"/>
                </a:srgbClr>
              </a:outerShdw>
            </a:effectLst>
          </p:spPr>
        </p:pic>
        <p:cxnSp>
          <p:nvCxnSpPr>
            <p:cNvPr id="623" name="Google Shape;623;p55"/>
            <p:cNvCxnSpPr/>
            <p:nvPr/>
          </p:nvCxnSpPr>
          <p:spPr>
            <a:xfrm flipH="1">
              <a:off x="2305718" y="0"/>
              <a:ext cx="1650900" cy="898500"/>
            </a:xfrm>
            <a:prstGeom prst="straightConnector1">
              <a:avLst/>
            </a:prstGeom>
            <a:noFill/>
            <a:ln cap="flat" cmpd="sng" w="25400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oval"/>
            </a:ln>
          </p:spPr>
        </p:cxnSp>
      </p:grpSp>
      <p:pic>
        <p:nvPicPr>
          <p:cNvPr descr="Untitled.png" id="624" name="Google Shape;624;p55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4839375" y="742569"/>
            <a:ext cx="2009099" cy="41472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25" name="Google Shape;625;p55"/>
          <p:cNvCxnSpPr/>
          <p:nvPr/>
        </p:nvCxnSpPr>
        <p:spPr>
          <a:xfrm flipH="1" rot="10800000">
            <a:off x="4632800" y="1153825"/>
            <a:ext cx="604800" cy="5625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sm" w="sm" type="oval"/>
          </a:ln>
        </p:spPr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56"/>
          <p:cNvSpPr txBox="1"/>
          <p:nvPr>
            <p:ph type="title"/>
          </p:nvPr>
        </p:nvSpPr>
        <p:spPr>
          <a:xfrm>
            <a:off x="311700" y="873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Case study: exome sequencing for rare disease</a:t>
            </a:r>
            <a:endParaRPr sz="4400"/>
          </a:p>
        </p:txBody>
      </p:sp>
      <p:sp>
        <p:nvSpPr>
          <p:cNvPr id="631" name="Google Shape;631;p56"/>
          <p:cNvSpPr/>
          <p:nvPr/>
        </p:nvSpPr>
        <p:spPr>
          <a:xfrm>
            <a:off x="390426" y="1526210"/>
            <a:ext cx="669600" cy="669600"/>
          </a:xfrm>
          <a:prstGeom prst="rect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32" name="Google Shape;632;p56"/>
          <p:cNvSpPr/>
          <p:nvPr/>
        </p:nvSpPr>
        <p:spPr>
          <a:xfrm>
            <a:off x="918688" y="2442913"/>
            <a:ext cx="669600" cy="669600"/>
          </a:xfrm>
          <a:prstGeom prst="rect">
            <a:avLst/>
          </a:prstGeom>
          <a:solidFill>
            <a:srgbClr val="000000"/>
          </a:solidFill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633" name="Google Shape;633;p56"/>
          <p:cNvCxnSpPr/>
          <p:nvPr/>
        </p:nvCxnSpPr>
        <p:spPr>
          <a:xfrm rot="10800000">
            <a:off x="1240513" y="1840863"/>
            <a:ext cx="0" cy="5853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634" name="Google Shape;634;p56"/>
          <p:cNvSpPr/>
          <p:nvPr/>
        </p:nvSpPr>
        <p:spPr>
          <a:xfrm>
            <a:off x="1422584" y="1493111"/>
            <a:ext cx="689400" cy="688200"/>
          </a:xfrm>
          <a:prstGeom prst="ellipse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635" name="Google Shape;635;p56"/>
          <p:cNvCxnSpPr>
            <a:endCxn id="634" idx="2"/>
          </p:cNvCxnSpPr>
          <p:nvPr/>
        </p:nvCxnSpPr>
        <p:spPr>
          <a:xfrm>
            <a:off x="1074884" y="1835411"/>
            <a:ext cx="347700" cy="18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cxnSp>
      <p:pic>
        <p:nvPicPr>
          <p:cNvPr id="636" name="Google Shape;636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73134" y="1282250"/>
            <a:ext cx="1621200" cy="153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7" name="Google Shape;637;p56"/>
          <p:cNvPicPr preferRelativeResize="0"/>
          <p:nvPr/>
        </p:nvPicPr>
        <p:blipFill rotWithShape="1">
          <a:blip r:embed="rId4">
            <a:alphaModFix/>
          </a:blip>
          <a:srcRect b="43892" l="0" r="0" t="0"/>
          <a:stretch/>
        </p:blipFill>
        <p:spPr>
          <a:xfrm>
            <a:off x="4884189" y="1564000"/>
            <a:ext cx="2334600" cy="83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8" name="Google Shape;638;p56"/>
          <p:cNvPicPr preferRelativeResize="0"/>
          <p:nvPr/>
        </p:nvPicPr>
        <p:blipFill rotWithShape="1">
          <a:blip r:embed="rId5">
            <a:alphaModFix/>
          </a:blip>
          <a:srcRect b="22755" l="0" r="378" t="6553"/>
          <a:stretch/>
        </p:blipFill>
        <p:spPr>
          <a:xfrm>
            <a:off x="7256824" y="1587039"/>
            <a:ext cx="1347000" cy="7842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39" name="Google Shape;639;p56"/>
          <p:cNvGrpSpPr/>
          <p:nvPr/>
        </p:nvGrpSpPr>
        <p:grpSpPr>
          <a:xfrm>
            <a:off x="4402900" y="2891475"/>
            <a:ext cx="3575266" cy="1896838"/>
            <a:chOff x="15" y="230870"/>
            <a:chExt cx="7560300" cy="4441203"/>
          </a:xfrm>
        </p:grpSpPr>
        <p:pic>
          <p:nvPicPr>
            <p:cNvPr id="640" name="Google Shape;640;p56"/>
            <p:cNvPicPr preferRelativeResize="0"/>
            <p:nvPr/>
          </p:nvPicPr>
          <p:blipFill rotWithShape="1">
            <a:blip r:embed="rId6">
              <a:alphaModFix/>
            </a:blip>
            <a:srcRect b="0" l="0" r="0" t="5303"/>
            <a:stretch/>
          </p:blipFill>
          <p:spPr>
            <a:xfrm>
              <a:off x="15" y="230870"/>
              <a:ext cx="7560300" cy="4121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41" name="Google Shape;641;p56"/>
            <p:cNvSpPr/>
            <p:nvPr/>
          </p:nvSpPr>
          <p:spPr>
            <a:xfrm>
              <a:off x="1088719" y="4158173"/>
              <a:ext cx="1175700" cy="51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2750" lIns="32750" spcFirstLastPara="1" rIns="32750" wrap="square" tIns="32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Lato"/>
                <a:buNone/>
              </a:pPr>
              <a:r>
                <a:rPr b="0" i="0" lang="en" sz="1500" u="none" cap="none" strike="noStrike">
                  <a:solidFill>
                    <a:srgbClr val="000000"/>
                  </a:solidFill>
                  <a:latin typeface="Economica"/>
                  <a:ea typeface="Economica"/>
                  <a:cs typeface="Economica"/>
                  <a:sym typeface="Economica"/>
                </a:rPr>
                <a:t>exon</a:t>
              </a:r>
              <a:endParaRPr sz="900">
                <a:latin typeface="Economica"/>
                <a:ea typeface="Economica"/>
                <a:cs typeface="Economica"/>
                <a:sym typeface="Economica"/>
              </a:endParaRPr>
            </a:p>
          </p:txBody>
        </p:sp>
        <p:sp>
          <p:nvSpPr>
            <p:cNvPr id="642" name="Google Shape;642;p56"/>
            <p:cNvSpPr/>
            <p:nvPr/>
          </p:nvSpPr>
          <p:spPr>
            <a:xfrm>
              <a:off x="6045697" y="4158173"/>
              <a:ext cx="1136700" cy="51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2750" lIns="32750" spcFirstLastPara="1" rIns="32750" wrap="square" tIns="32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Lato"/>
                <a:buNone/>
              </a:pPr>
              <a:r>
                <a:rPr b="0" i="0" lang="en" sz="1500" u="none" cap="none" strike="noStrike">
                  <a:solidFill>
                    <a:srgbClr val="000000"/>
                  </a:solidFill>
                  <a:latin typeface="Economica"/>
                  <a:ea typeface="Economica"/>
                  <a:cs typeface="Economica"/>
                  <a:sym typeface="Economica"/>
                </a:rPr>
                <a:t>exon</a:t>
              </a:r>
              <a:endParaRPr sz="900">
                <a:latin typeface="Economica"/>
                <a:ea typeface="Economica"/>
                <a:cs typeface="Economica"/>
                <a:sym typeface="Economica"/>
              </a:endParaRPr>
            </a:p>
          </p:txBody>
        </p:sp>
        <p:sp>
          <p:nvSpPr>
            <p:cNvPr id="643" name="Google Shape;643;p56"/>
            <p:cNvSpPr/>
            <p:nvPr/>
          </p:nvSpPr>
          <p:spPr>
            <a:xfrm>
              <a:off x="3372390" y="4158173"/>
              <a:ext cx="1409100" cy="51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2750" lIns="32750" spcFirstLastPara="1" rIns="32750" wrap="square" tIns="32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Lato"/>
                <a:buNone/>
              </a:pPr>
              <a:r>
                <a:rPr b="0" i="0" lang="en" sz="1500" u="none" cap="none" strike="noStrike">
                  <a:solidFill>
                    <a:srgbClr val="000000"/>
                  </a:solidFill>
                  <a:latin typeface="Economica"/>
                  <a:ea typeface="Economica"/>
                  <a:cs typeface="Economica"/>
                  <a:sym typeface="Economica"/>
                </a:rPr>
                <a:t>intron</a:t>
              </a:r>
              <a:endParaRPr sz="900">
                <a:latin typeface="Economica"/>
                <a:ea typeface="Economica"/>
                <a:cs typeface="Economica"/>
                <a:sym typeface="Economica"/>
              </a:endParaRPr>
            </a:p>
          </p:txBody>
        </p:sp>
      </p:grpSp>
      <p:sp>
        <p:nvSpPr>
          <p:cNvPr id="644" name="Google Shape;644;p56"/>
          <p:cNvSpPr txBox="1"/>
          <p:nvPr/>
        </p:nvSpPr>
        <p:spPr>
          <a:xfrm>
            <a:off x="833700" y="4022675"/>
            <a:ext cx="2581800" cy="415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Mom and dad are unaffected, kid (proband) is affected with rare, Mendelian disease phenotype </a:t>
            </a:r>
            <a:endParaRPr sz="160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cxnSp>
        <p:nvCxnSpPr>
          <p:cNvPr id="645" name="Google Shape;645;p56"/>
          <p:cNvCxnSpPr/>
          <p:nvPr/>
        </p:nvCxnSpPr>
        <p:spPr>
          <a:xfrm rot="10800000">
            <a:off x="1249125" y="3179150"/>
            <a:ext cx="361500" cy="3996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57"/>
          <p:cNvSpPr txBox="1"/>
          <p:nvPr>
            <p:ph type="title"/>
          </p:nvPr>
        </p:nvSpPr>
        <p:spPr>
          <a:xfrm>
            <a:off x="311700" y="873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&gt;40% of developmental disorders caused by de novo mutation</a:t>
            </a:r>
            <a:endParaRPr sz="3200"/>
          </a:p>
        </p:txBody>
      </p:sp>
      <p:pic>
        <p:nvPicPr>
          <p:cNvPr id="651" name="Google Shape;651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18625"/>
            <a:ext cx="8839198" cy="3890667"/>
          </a:xfrm>
          <a:prstGeom prst="rect">
            <a:avLst/>
          </a:prstGeom>
          <a:noFill/>
          <a:ln>
            <a:noFill/>
          </a:ln>
        </p:spPr>
      </p:pic>
      <p:sp>
        <p:nvSpPr>
          <p:cNvPr id="652" name="Google Shape;652;p57"/>
          <p:cNvSpPr txBox="1"/>
          <p:nvPr/>
        </p:nvSpPr>
        <p:spPr>
          <a:xfrm>
            <a:off x="0" y="4723300"/>
            <a:ext cx="4432800" cy="2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4"/>
              </a:rPr>
              <a:t>https://www.nature.com/articles/nature21062.pdf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58"/>
          <p:cNvSpPr txBox="1"/>
          <p:nvPr>
            <p:ph type="title"/>
          </p:nvPr>
        </p:nvSpPr>
        <p:spPr>
          <a:xfrm>
            <a:off x="311700" y="873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Goal: find variants that disrupt gene function</a:t>
            </a:r>
            <a:endParaRPr sz="4400"/>
          </a:p>
        </p:txBody>
      </p:sp>
      <p:grpSp>
        <p:nvGrpSpPr>
          <p:cNvPr id="658" name="Google Shape;658;p58"/>
          <p:cNvGrpSpPr/>
          <p:nvPr/>
        </p:nvGrpSpPr>
        <p:grpSpPr>
          <a:xfrm>
            <a:off x="1190220" y="1415901"/>
            <a:ext cx="2552313" cy="1351443"/>
            <a:chOff x="1820" y="4420"/>
            <a:chExt cx="3630085" cy="2562950"/>
          </a:xfrm>
        </p:grpSpPr>
        <p:sp>
          <p:nvSpPr>
            <p:cNvPr id="659" name="Google Shape;659;p58"/>
            <p:cNvSpPr/>
            <p:nvPr/>
          </p:nvSpPr>
          <p:spPr>
            <a:xfrm>
              <a:off x="64660" y="1077570"/>
              <a:ext cx="1062900" cy="46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2750" lIns="32750" spcFirstLastPara="1" rIns="32750" wrap="square" tIns="32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b="0" i="0" lang="en" sz="15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Normal</a:t>
              </a:r>
              <a:endParaRPr sz="900"/>
            </a:p>
          </p:txBody>
        </p:sp>
        <p:sp>
          <p:nvSpPr>
            <p:cNvPr id="660" name="Google Shape;660;p58"/>
            <p:cNvSpPr/>
            <p:nvPr/>
          </p:nvSpPr>
          <p:spPr>
            <a:xfrm>
              <a:off x="1820" y="1636370"/>
              <a:ext cx="1200000" cy="46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2750" lIns="32750" spcFirstLastPara="1" rIns="32750" wrap="square" tIns="32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b="0" i="0" lang="en" sz="15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Mutated</a:t>
              </a:r>
              <a:endParaRPr sz="900"/>
            </a:p>
          </p:txBody>
        </p:sp>
        <p:sp>
          <p:nvSpPr>
            <p:cNvPr id="661" name="Google Shape;661;p58"/>
            <p:cNvSpPr/>
            <p:nvPr/>
          </p:nvSpPr>
          <p:spPr>
            <a:xfrm>
              <a:off x="1501426" y="1066800"/>
              <a:ext cx="2126400" cy="48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2750" lIns="32750" spcFirstLastPara="1" rIns="32750" wrap="square" tIns="32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rPr b="0" i="0" lang="en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ctg ca</a:t>
              </a:r>
              <a:r>
                <a:rPr b="0" i="0" lang="en" sz="1500" u="none" cap="none" strike="noStrike">
                  <a:solidFill>
                    <a:srgbClr val="E32400"/>
                  </a:solidFill>
                  <a:latin typeface="Arial"/>
                  <a:ea typeface="Arial"/>
                  <a:cs typeface="Arial"/>
                  <a:sym typeface="Arial"/>
                </a:rPr>
                <a:t>g</a:t>
              </a:r>
              <a:r>
                <a:rPr b="0" i="0" lang="en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act</a:t>
              </a:r>
              <a:endParaRPr sz="900"/>
            </a:p>
          </p:txBody>
        </p:sp>
        <p:sp>
          <p:nvSpPr>
            <p:cNvPr id="662" name="Google Shape;662;p58"/>
            <p:cNvSpPr/>
            <p:nvPr/>
          </p:nvSpPr>
          <p:spPr>
            <a:xfrm>
              <a:off x="1505505" y="1625600"/>
              <a:ext cx="2126400" cy="48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2750" lIns="32750" spcFirstLastPara="1" rIns="32750" wrap="square" tIns="32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rPr b="0" i="0" lang="en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ctg ca</a:t>
              </a:r>
              <a:r>
                <a:rPr b="0" i="0" lang="en" sz="1500" u="none" cap="none" strike="noStrike">
                  <a:solidFill>
                    <a:srgbClr val="E32400"/>
                  </a:solidFill>
                  <a:latin typeface="Arial"/>
                  <a:ea typeface="Arial"/>
                  <a:cs typeface="Arial"/>
                  <a:sym typeface="Arial"/>
                </a:rPr>
                <a:t>a</a:t>
              </a:r>
              <a:r>
                <a:rPr b="0" i="0" lang="en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act</a:t>
              </a:r>
              <a:endParaRPr sz="900"/>
            </a:p>
          </p:txBody>
        </p:sp>
        <p:sp>
          <p:nvSpPr>
            <p:cNvPr id="663" name="Google Shape;663;p58"/>
            <p:cNvSpPr/>
            <p:nvPr/>
          </p:nvSpPr>
          <p:spPr>
            <a:xfrm>
              <a:off x="1688990" y="671170"/>
              <a:ext cx="278100" cy="46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2750" lIns="32750" spcFirstLastPara="1" rIns="32750" wrap="square" tIns="32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b="0" i="0" lang="en" sz="15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L</a:t>
              </a:r>
              <a:endParaRPr sz="900"/>
            </a:p>
          </p:txBody>
        </p:sp>
        <p:sp>
          <p:nvSpPr>
            <p:cNvPr id="664" name="Google Shape;664;p58"/>
            <p:cNvSpPr/>
            <p:nvPr/>
          </p:nvSpPr>
          <p:spPr>
            <a:xfrm>
              <a:off x="2401513" y="671170"/>
              <a:ext cx="340200" cy="46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2750" lIns="32750" spcFirstLastPara="1" rIns="32750" wrap="square" tIns="32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b="0" i="0" lang="en" sz="15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Q</a:t>
              </a:r>
              <a:endParaRPr sz="900"/>
            </a:p>
          </p:txBody>
        </p:sp>
        <p:sp>
          <p:nvSpPr>
            <p:cNvPr id="665" name="Google Shape;665;p58"/>
            <p:cNvSpPr/>
            <p:nvPr/>
          </p:nvSpPr>
          <p:spPr>
            <a:xfrm>
              <a:off x="3146598" y="671170"/>
              <a:ext cx="283800" cy="46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2750" lIns="32750" spcFirstLastPara="1" rIns="32750" wrap="square" tIns="32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b="0" i="0" lang="en" sz="15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T</a:t>
              </a:r>
              <a:endParaRPr sz="900"/>
            </a:p>
          </p:txBody>
        </p:sp>
        <p:sp>
          <p:nvSpPr>
            <p:cNvPr id="666" name="Google Shape;666;p58"/>
            <p:cNvSpPr/>
            <p:nvPr/>
          </p:nvSpPr>
          <p:spPr>
            <a:xfrm>
              <a:off x="1696003" y="2106270"/>
              <a:ext cx="278100" cy="46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2750" lIns="32750" spcFirstLastPara="1" rIns="32750" wrap="square" tIns="32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b="0" i="0" lang="en" sz="15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L</a:t>
              </a:r>
              <a:endParaRPr sz="900"/>
            </a:p>
          </p:txBody>
        </p:sp>
        <p:sp>
          <p:nvSpPr>
            <p:cNvPr id="667" name="Google Shape;667;p58"/>
            <p:cNvSpPr/>
            <p:nvPr/>
          </p:nvSpPr>
          <p:spPr>
            <a:xfrm>
              <a:off x="2419904" y="2106270"/>
              <a:ext cx="340200" cy="46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2750" lIns="32750" spcFirstLastPara="1" rIns="32750" wrap="square" tIns="32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b="0" i="0" lang="en" sz="15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Q</a:t>
              </a:r>
              <a:endParaRPr sz="900"/>
            </a:p>
          </p:txBody>
        </p:sp>
        <p:sp>
          <p:nvSpPr>
            <p:cNvPr id="668" name="Google Shape;668;p58"/>
            <p:cNvSpPr/>
            <p:nvPr/>
          </p:nvSpPr>
          <p:spPr>
            <a:xfrm>
              <a:off x="3156504" y="2106270"/>
              <a:ext cx="283800" cy="46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2750" lIns="32750" spcFirstLastPara="1" rIns="32750" wrap="square" tIns="32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b="0" i="0" lang="en" sz="15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T</a:t>
              </a:r>
              <a:endParaRPr sz="900"/>
            </a:p>
          </p:txBody>
        </p:sp>
        <p:sp>
          <p:nvSpPr>
            <p:cNvPr id="669" name="Google Shape;669;p58"/>
            <p:cNvSpPr/>
            <p:nvPr/>
          </p:nvSpPr>
          <p:spPr>
            <a:xfrm>
              <a:off x="635652" y="4420"/>
              <a:ext cx="2689500" cy="473700"/>
            </a:xfrm>
            <a:prstGeom prst="rect">
              <a:avLst/>
            </a:prstGeom>
            <a:solidFill>
              <a:srgbClr val="D4E3FE"/>
            </a:solidFill>
            <a:ln cap="flat" cmpd="sng" w="12700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2750" lIns="32750" spcFirstLastPara="1" rIns="32750" wrap="square" tIns="32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b="0" i="0" lang="en" sz="15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synonymous (silent)</a:t>
              </a:r>
              <a:endParaRPr sz="900"/>
            </a:p>
          </p:txBody>
        </p:sp>
      </p:grpSp>
      <p:grpSp>
        <p:nvGrpSpPr>
          <p:cNvPr id="670" name="Google Shape;670;p58"/>
          <p:cNvGrpSpPr/>
          <p:nvPr/>
        </p:nvGrpSpPr>
        <p:grpSpPr>
          <a:xfrm>
            <a:off x="4945544" y="1415901"/>
            <a:ext cx="2747281" cy="1351443"/>
            <a:chOff x="1820" y="4420"/>
            <a:chExt cx="3907383" cy="2562950"/>
          </a:xfrm>
        </p:grpSpPr>
        <p:sp>
          <p:nvSpPr>
            <p:cNvPr id="671" name="Google Shape;671;p58"/>
            <p:cNvSpPr/>
            <p:nvPr/>
          </p:nvSpPr>
          <p:spPr>
            <a:xfrm>
              <a:off x="64660" y="1077570"/>
              <a:ext cx="1062900" cy="46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2750" lIns="32750" spcFirstLastPara="1" rIns="32750" wrap="square" tIns="32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b="0" i="0" lang="en" sz="15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Normal</a:t>
              </a:r>
              <a:endParaRPr sz="900"/>
            </a:p>
          </p:txBody>
        </p:sp>
        <p:sp>
          <p:nvSpPr>
            <p:cNvPr id="672" name="Google Shape;672;p58"/>
            <p:cNvSpPr/>
            <p:nvPr/>
          </p:nvSpPr>
          <p:spPr>
            <a:xfrm>
              <a:off x="1820" y="1636370"/>
              <a:ext cx="1200000" cy="46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2750" lIns="32750" spcFirstLastPara="1" rIns="32750" wrap="square" tIns="32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b="0" i="0" lang="en" sz="15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Mutated</a:t>
              </a:r>
              <a:endParaRPr sz="900"/>
            </a:p>
          </p:txBody>
        </p:sp>
        <p:sp>
          <p:nvSpPr>
            <p:cNvPr id="673" name="Google Shape;673;p58"/>
            <p:cNvSpPr/>
            <p:nvPr/>
          </p:nvSpPr>
          <p:spPr>
            <a:xfrm>
              <a:off x="1501426" y="1066800"/>
              <a:ext cx="2126400" cy="48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2750" lIns="32750" spcFirstLastPara="1" rIns="32750" wrap="square" tIns="32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rPr b="0" i="0" lang="en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ctg c</a:t>
              </a:r>
              <a:r>
                <a:rPr b="0" i="0" lang="en" sz="1500" u="none" cap="none" strike="noStrike">
                  <a:solidFill>
                    <a:srgbClr val="E32400"/>
                  </a:solidFill>
                  <a:latin typeface="Arial"/>
                  <a:ea typeface="Arial"/>
                  <a:cs typeface="Arial"/>
                  <a:sym typeface="Arial"/>
                </a:rPr>
                <a:t>a</a:t>
              </a:r>
              <a:r>
                <a:rPr b="0" i="0" lang="en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g act</a:t>
              </a:r>
              <a:endParaRPr sz="900"/>
            </a:p>
          </p:txBody>
        </p:sp>
        <p:sp>
          <p:nvSpPr>
            <p:cNvPr id="674" name="Google Shape;674;p58"/>
            <p:cNvSpPr/>
            <p:nvPr/>
          </p:nvSpPr>
          <p:spPr>
            <a:xfrm>
              <a:off x="1505505" y="1625600"/>
              <a:ext cx="2126400" cy="48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2750" lIns="32750" spcFirstLastPara="1" rIns="32750" wrap="square" tIns="32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rPr b="0" i="0" lang="en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ctg c</a:t>
              </a:r>
              <a:r>
                <a:rPr b="0" i="0" lang="en" sz="1500" u="none" cap="none" strike="noStrike">
                  <a:solidFill>
                    <a:srgbClr val="E32400"/>
                  </a:solidFill>
                  <a:latin typeface="Arial"/>
                  <a:ea typeface="Arial"/>
                  <a:cs typeface="Arial"/>
                  <a:sym typeface="Arial"/>
                </a:rPr>
                <a:t>g</a:t>
              </a:r>
              <a:r>
                <a:rPr b="0" i="0" lang="en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g act</a:t>
              </a:r>
              <a:endParaRPr sz="900"/>
            </a:p>
          </p:txBody>
        </p:sp>
        <p:sp>
          <p:nvSpPr>
            <p:cNvPr id="675" name="Google Shape;675;p58"/>
            <p:cNvSpPr/>
            <p:nvPr/>
          </p:nvSpPr>
          <p:spPr>
            <a:xfrm>
              <a:off x="1688990" y="671170"/>
              <a:ext cx="278100" cy="46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2750" lIns="32750" spcFirstLastPara="1" rIns="32750" wrap="square" tIns="32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b="0" i="0" lang="en" sz="15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L</a:t>
              </a:r>
              <a:endParaRPr sz="900"/>
            </a:p>
          </p:txBody>
        </p:sp>
        <p:sp>
          <p:nvSpPr>
            <p:cNvPr id="676" name="Google Shape;676;p58"/>
            <p:cNvSpPr/>
            <p:nvPr/>
          </p:nvSpPr>
          <p:spPr>
            <a:xfrm>
              <a:off x="2401513" y="671170"/>
              <a:ext cx="340200" cy="46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2750" lIns="32750" spcFirstLastPara="1" rIns="32750" wrap="square" tIns="32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32400"/>
                </a:buClr>
                <a:buFont typeface="Helvetica Neue"/>
                <a:buNone/>
              </a:pPr>
              <a:r>
                <a:rPr b="0" i="0" lang="en" sz="1500" u="none" cap="none" strike="noStrike">
                  <a:solidFill>
                    <a:srgbClr val="E324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Q</a:t>
              </a:r>
              <a:endParaRPr sz="900"/>
            </a:p>
          </p:txBody>
        </p:sp>
        <p:sp>
          <p:nvSpPr>
            <p:cNvPr id="677" name="Google Shape;677;p58"/>
            <p:cNvSpPr/>
            <p:nvPr/>
          </p:nvSpPr>
          <p:spPr>
            <a:xfrm>
              <a:off x="3146598" y="671170"/>
              <a:ext cx="283800" cy="46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2750" lIns="32750" spcFirstLastPara="1" rIns="32750" wrap="square" tIns="32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b="0" i="0" lang="en" sz="15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T</a:t>
              </a:r>
              <a:endParaRPr sz="900"/>
            </a:p>
          </p:txBody>
        </p:sp>
        <p:sp>
          <p:nvSpPr>
            <p:cNvPr id="678" name="Google Shape;678;p58"/>
            <p:cNvSpPr/>
            <p:nvPr/>
          </p:nvSpPr>
          <p:spPr>
            <a:xfrm>
              <a:off x="1696003" y="2106270"/>
              <a:ext cx="278100" cy="46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2750" lIns="32750" spcFirstLastPara="1" rIns="32750" wrap="square" tIns="32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b="0" i="0" lang="en" sz="15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L</a:t>
              </a:r>
              <a:endParaRPr sz="900"/>
            </a:p>
          </p:txBody>
        </p:sp>
        <p:sp>
          <p:nvSpPr>
            <p:cNvPr id="679" name="Google Shape;679;p58"/>
            <p:cNvSpPr/>
            <p:nvPr/>
          </p:nvSpPr>
          <p:spPr>
            <a:xfrm>
              <a:off x="2431182" y="2106270"/>
              <a:ext cx="317700" cy="46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2750" lIns="32750" spcFirstLastPara="1" rIns="32750" wrap="square" tIns="32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32400"/>
                </a:buClr>
                <a:buFont typeface="Helvetica Neue"/>
                <a:buNone/>
              </a:pPr>
              <a:r>
                <a:rPr b="0" i="0" lang="en" sz="1500" u="none" cap="none" strike="noStrike">
                  <a:solidFill>
                    <a:srgbClr val="E324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R</a:t>
              </a:r>
              <a:endParaRPr sz="900"/>
            </a:p>
          </p:txBody>
        </p:sp>
        <p:sp>
          <p:nvSpPr>
            <p:cNvPr id="680" name="Google Shape;680;p58"/>
            <p:cNvSpPr/>
            <p:nvPr/>
          </p:nvSpPr>
          <p:spPr>
            <a:xfrm>
              <a:off x="3156504" y="2106270"/>
              <a:ext cx="283800" cy="46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2750" lIns="32750" spcFirstLastPara="1" rIns="32750" wrap="square" tIns="32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b="0" i="0" lang="en" sz="15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T</a:t>
              </a:r>
              <a:endParaRPr sz="900"/>
            </a:p>
          </p:txBody>
        </p:sp>
        <p:sp>
          <p:nvSpPr>
            <p:cNvPr id="681" name="Google Shape;681;p58"/>
            <p:cNvSpPr/>
            <p:nvPr/>
          </p:nvSpPr>
          <p:spPr>
            <a:xfrm>
              <a:off x="51503" y="4420"/>
              <a:ext cx="3857700" cy="473700"/>
            </a:xfrm>
            <a:prstGeom prst="rect">
              <a:avLst/>
            </a:prstGeom>
            <a:solidFill>
              <a:srgbClr val="D4E3FE"/>
            </a:solidFill>
            <a:ln cap="flat" cmpd="sng" w="12700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2750" lIns="32750" spcFirstLastPara="1" rIns="32750" wrap="square" tIns="32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b="0" i="0" lang="en" sz="15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non-synonymous (missense)</a:t>
              </a:r>
              <a:endParaRPr sz="900"/>
            </a:p>
          </p:txBody>
        </p:sp>
      </p:grpSp>
      <p:grpSp>
        <p:nvGrpSpPr>
          <p:cNvPr id="682" name="Google Shape;682;p58"/>
          <p:cNvGrpSpPr/>
          <p:nvPr/>
        </p:nvGrpSpPr>
        <p:grpSpPr>
          <a:xfrm>
            <a:off x="1186146" y="3150492"/>
            <a:ext cx="2552313" cy="1383871"/>
            <a:chOff x="1820" y="4420"/>
            <a:chExt cx="3630085" cy="2624447"/>
          </a:xfrm>
        </p:grpSpPr>
        <p:grpSp>
          <p:nvGrpSpPr>
            <p:cNvPr id="683" name="Google Shape;683;p58"/>
            <p:cNvGrpSpPr/>
            <p:nvPr/>
          </p:nvGrpSpPr>
          <p:grpSpPr>
            <a:xfrm>
              <a:off x="1820" y="4420"/>
              <a:ext cx="3630085" cy="2562950"/>
              <a:chOff x="1820" y="4420"/>
              <a:chExt cx="3630085" cy="2562950"/>
            </a:xfrm>
          </p:grpSpPr>
          <p:sp>
            <p:nvSpPr>
              <p:cNvPr id="684" name="Google Shape;684;p58"/>
              <p:cNvSpPr/>
              <p:nvPr/>
            </p:nvSpPr>
            <p:spPr>
              <a:xfrm>
                <a:off x="64660" y="1077570"/>
                <a:ext cx="1062900" cy="46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32750" lIns="32750" spcFirstLastPara="1" rIns="32750" wrap="square" tIns="327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0" i="0" lang="en" sz="15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Normal</a:t>
                </a:r>
                <a:endParaRPr sz="900"/>
              </a:p>
            </p:txBody>
          </p:sp>
          <p:sp>
            <p:nvSpPr>
              <p:cNvPr id="685" name="Google Shape;685;p58"/>
              <p:cNvSpPr/>
              <p:nvPr/>
            </p:nvSpPr>
            <p:spPr>
              <a:xfrm>
                <a:off x="1820" y="1636370"/>
                <a:ext cx="1200000" cy="46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32750" lIns="32750" spcFirstLastPara="1" rIns="32750" wrap="square" tIns="327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0" i="0" lang="en" sz="15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Mutated</a:t>
                </a:r>
                <a:endParaRPr sz="900"/>
              </a:p>
            </p:txBody>
          </p:sp>
          <p:sp>
            <p:nvSpPr>
              <p:cNvPr id="686" name="Google Shape;686;p58"/>
              <p:cNvSpPr/>
              <p:nvPr/>
            </p:nvSpPr>
            <p:spPr>
              <a:xfrm>
                <a:off x="1501426" y="1066800"/>
                <a:ext cx="2126400" cy="48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32750" lIns="32750" spcFirstLastPara="1" rIns="32750" wrap="square" tIns="327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rPr b="0" i="0" lang="en" sz="15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ctg </a:t>
                </a:r>
                <a:r>
                  <a:rPr b="0" i="0" lang="en" sz="1500" u="none" cap="none" strike="noStrike">
                    <a:solidFill>
                      <a:srgbClr val="E32400"/>
                    </a:solidFill>
                    <a:latin typeface="Arial"/>
                    <a:ea typeface="Arial"/>
                    <a:cs typeface="Arial"/>
                    <a:sym typeface="Arial"/>
                  </a:rPr>
                  <a:t>c</a:t>
                </a:r>
                <a:r>
                  <a:rPr b="0" i="0" lang="en" sz="15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ag act</a:t>
                </a:r>
                <a:endParaRPr sz="900"/>
              </a:p>
            </p:txBody>
          </p:sp>
          <p:sp>
            <p:nvSpPr>
              <p:cNvPr id="687" name="Google Shape;687;p58"/>
              <p:cNvSpPr/>
              <p:nvPr/>
            </p:nvSpPr>
            <p:spPr>
              <a:xfrm>
                <a:off x="1505505" y="1625600"/>
                <a:ext cx="2126400" cy="48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32750" lIns="32750" spcFirstLastPara="1" rIns="32750" wrap="square" tIns="327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rPr b="0" i="0" lang="en" sz="15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ctg </a:t>
                </a:r>
                <a:r>
                  <a:rPr b="0" i="0" lang="en" sz="1500" u="none" cap="none" strike="noStrike">
                    <a:solidFill>
                      <a:srgbClr val="E32400"/>
                    </a:solidFill>
                    <a:latin typeface="Arial"/>
                    <a:ea typeface="Arial"/>
                    <a:cs typeface="Arial"/>
                    <a:sym typeface="Arial"/>
                  </a:rPr>
                  <a:t>t</a:t>
                </a:r>
                <a:r>
                  <a:rPr b="0" i="0" lang="en" sz="15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ag act</a:t>
                </a:r>
                <a:endParaRPr sz="900"/>
              </a:p>
            </p:txBody>
          </p:sp>
          <p:sp>
            <p:nvSpPr>
              <p:cNvPr id="688" name="Google Shape;688;p58"/>
              <p:cNvSpPr/>
              <p:nvPr/>
            </p:nvSpPr>
            <p:spPr>
              <a:xfrm>
                <a:off x="1688990" y="671170"/>
                <a:ext cx="278100" cy="46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32750" lIns="32750" spcFirstLastPara="1" rIns="32750" wrap="square" tIns="327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0" i="0" lang="en" sz="15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L</a:t>
                </a:r>
                <a:endParaRPr sz="900"/>
              </a:p>
            </p:txBody>
          </p:sp>
          <p:sp>
            <p:nvSpPr>
              <p:cNvPr id="689" name="Google Shape;689;p58"/>
              <p:cNvSpPr/>
              <p:nvPr/>
            </p:nvSpPr>
            <p:spPr>
              <a:xfrm>
                <a:off x="2401513" y="671170"/>
                <a:ext cx="340200" cy="46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32750" lIns="32750" spcFirstLastPara="1" rIns="32750" wrap="square" tIns="327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0" i="0" lang="en" sz="15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Q</a:t>
                </a:r>
                <a:endParaRPr sz="900"/>
              </a:p>
            </p:txBody>
          </p:sp>
          <p:sp>
            <p:nvSpPr>
              <p:cNvPr id="690" name="Google Shape;690;p58"/>
              <p:cNvSpPr/>
              <p:nvPr/>
            </p:nvSpPr>
            <p:spPr>
              <a:xfrm>
                <a:off x="3146598" y="671170"/>
                <a:ext cx="283800" cy="46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32750" lIns="32750" spcFirstLastPara="1" rIns="32750" wrap="square" tIns="327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0" i="0" lang="en" sz="15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T</a:t>
                </a:r>
                <a:endParaRPr sz="900"/>
              </a:p>
            </p:txBody>
          </p:sp>
          <p:sp>
            <p:nvSpPr>
              <p:cNvPr id="691" name="Google Shape;691;p58"/>
              <p:cNvSpPr/>
              <p:nvPr/>
            </p:nvSpPr>
            <p:spPr>
              <a:xfrm>
                <a:off x="1696003" y="2106270"/>
                <a:ext cx="278100" cy="46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32750" lIns="32750" spcFirstLastPara="1" rIns="32750" wrap="square" tIns="327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0" i="0" lang="en" sz="15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L</a:t>
                </a:r>
                <a:endParaRPr sz="900"/>
              </a:p>
            </p:txBody>
          </p:sp>
          <p:sp>
            <p:nvSpPr>
              <p:cNvPr id="692" name="Google Shape;692;p58"/>
              <p:cNvSpPr/>
              <p:nvPr/>
            </p:nvSpPr>
            <p:spPr>
              <a:xfrm>
                <a:off x="3156504" y="2106270"/>
                <a:ext cx="283800" cy="46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32750" lIns="32750" spcFirstLastPara="1" rIns="32750" wrap="square" tIns="327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0" i="0" lang="en" sz="15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T</a:t>
                </a:r>
                <a:endParaRPr sz="900"/>
              </a:p>
            </p:txBody>
          </p:sp>
          <p:sp>
            <p:nvSpPr>
              <p:cNvPr id="693" name="Google Shape;693;p58"/>
              <p:cNvSpPr/>
              <p:nvPr/>
            </p:nvSpPr>
            <p:spPr>
              <a:xfrm>
                <a:off x="545127" y="4420"/>
                <a:ext cx="2870400" cy="473700"/>
              </a:xfrm>
              <a:prstGeom prst="rect">
                <a:avLst/>
              </a:prstGeom>
              <a:solidFill>
                <a:srgbClr val="D4E3FE"/>
              </a:solidFill>
              <a:ln cap="flat" cmpd="sng" w="127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32750" lIns="32750" spcFirstLastPara="1" rIns="32750" wrap="square" tIns="327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0" i="0" lang="en" sz="15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stop-gain (nonsense)</a:t>
                </a:r>
                <a:endParaRPr sz="900"/>
              </a:p>
            </p:txBody>
          </p:sp>
        </p:grpSp>
        <p:pic>
          <p:nvPicPr>
            <p:cNvPr id="694" name="Google Shape;694;p5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171700" y="2079567"/>
              <a:ext cx="825600" cy="5493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95" name="Google Shape;695;p58"/>
          <p:cNvGrpSpPr/>
          <p:nvPr/>
        </p:nvGrpSpPr>
        <p:grpSpPr>
          <a:xfrm>
            <a:off x="4945545" y="3150492"/>
            <a:ext cx="2552313" cy="1358140"/>
            <a:chOff x="1820" y="4420"/>
            <a:chExt cx="3630085" cy="2575650"/>
          </a:xfrm>
        </p:grpSpPr>
        <p:grpSp>
          <p:nvGrpSpPr>
            <p:cNvPr id="696" name="Google Shape;696;p58"/>
            <p:cNvGrpSpPr/>
            <p:nvPr/>
          </p:nvGrpSpPr>
          <p:grpSpPr>
            <a:xfrm>
              <a:off x="1820" y="4420"/>
              <a:ext cx="3630085" cy="2575650"/>
              <a:chOff x="1820" y="4420"/>
              <a:chExt cx="3630085" cy="2575650"/>
            </a:xfrm>
          </p:grpSpPr>
          <p:sp>
            <p:nvSpPr>
              <p:cNvPr id="697" name="Google Shape;697;p58"/>
              <p:cNvSpPr/>
              <p:nvPr/>
            </p:nvSpPr>
            <p:spPr>
              <a:xfrm>
                <a:off x="64660" y="1077570"/>
                <a:ext cx="1062900" cy="46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32750" lIns="32750" spcFirstLastPara="1" rIns="32750" wrap="square" tIns="327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0" i="0" lang="en" sz="15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Normal</a:t>
                </a:r>
                <a:endParaRPr sz="900"/>
              </a:p>
            </p:txBody>
          </p:sp>
          <p:sp>
            <p:nvSpPr>
              <p:cNvPr id="698" name="Google Shape;698;p58"/>
              <p:cNvSpPr/>
              <p:nvPr/>
            </p:nvSpPr>
            <p:spPr>
              <a:xfrm>
                <a:off x="1820" y="1636370"/>
                <a:ext cx="1200000" cy="46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32750" lIns="32750" spcFirstLastPara="1" rIns="32750" wrap="square" tIns="327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0" i="0" lang="en" sz="15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Mutated</a:t>
                </a:r>
                <a:endParaRPr sz="900"/>
              </a:p>
            </p:txBody>
          </p:sp>
          <p:sp>
            <p:nvSpPr>
              <p:cNvPr id="699" name="Google Shape;699;p58"/>
              <p:cNvSpPr/>
              <p:nvPr/>
            </p:nvSpPr>
            <p:spPr>
              <a:xfrm>
                <a:off x="1501426" y="1066800"/>
                <a:ext cx="2126400" cy="48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32750" lIns="32750" spcFirstLastPara="1" rIns="32750" wrap="square" tIns="327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rPr b="0" i="0" lang="en" sz="15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ctg </a:t>
                </a:r>
                <a:r>
                  <a:rPr b="0" i="0" lang="en" sz="1500" u="none" cap="none" strike="noStrike">
                    <a:solidFill>
                      <a:srgbClr val="E32400"/>
                    </a:solidFill>
                    <a:latin typeface="Arial"/>
                    <a:ea typeface="Arial"/>
                    <a:cs typeface="Arial"/>
                    <a:sym typeface="Arial"/>
                  </a:rPr>
                  <a:t>t</a:t>
                </a:r>
                <a:r>
                  <a:rPr b="0" i="0" lang="en" sz="15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ag act</a:t>
                </a:r>
                <a:endParaRPr sz="900"/>
              </a:p>
            </p:txBody>
          </p:sp>
          <p:sp>
            <p:nvSpPr>
              <p:cNvPr id="700" name="Google Shape;700;p58"/>
              <p:cNvSpPr/>
              <p:nvPr/>
            </p:nvSpPr>
            <p:spPr>
              <a:xfrm>
                <a:off x="1505505" y="1625600"/>
                <a:ext cx="2126400" cy="48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32750" lIns="32750" spcFirstLastPara="1" rIns="32750" wrap="square" tIns="327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rPr b="0" i="0" lang="en" sz="15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ctg </a:t>
                </a:r>
                <a:r>
                  <a:rPr b="0" i="0" lang="en" sz="1500" u="none" cap="none" strike="noStrike">
                    <a:solidFill>
                      <a:srgbClr val="E32400"/>
                    </a:solidFill>
                    <a:latin typeface="Arial"/>
                    <a:ea typeface="Arial"/>
                    <a:cs typeface="Arial"/>
                    <a:sym typeface="Arial"/>
                  </a:rPr>
                  <a:t>c</a:t>
                </a:r>
                <a:r>
                  <a:rPr b="0" i="0" lang="en" sz="15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ag act</a:t>
                </a:r>
                <a:endParaRPr sz="900"/>
              </a:p>
            </p:txBody>
          </p:sp>
          <p:sp>
            <p:nvSpPr>
              <p:cNvPr id="701" name="Google Shape;701;p58"/>
              <p:cNvSpPr/>
              <p:nvPr/>
            </p:nvSpPr>
            <p:spPr>
              <a:xfrm>
                <a:off x="1688990" y="671170"/>
                <a:ext cx="278100" cy="46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32750" lIns="32750" spcFirstLastPara="1" rIns="32750" wrap="square" tIns="327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0" i="0" lang="en" sz="15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L</a:t>
                </a:r>
                <a:endParaRPr sz="900"/>
              </a:p>
            </p:txBody>
          </p:sp>
          <p:sp>
            <p:nvSpPr>
              <p:cNvPr id="702" name="Google Shape;702;p58"/>
              <p:cNvSpPr/>
              <p:nvPr/>
            </p:nvSpPr>
            <p:spPr>
              <a:xfrm>
                <a:off x="2401513" y="2118970"/>
                <a:ext cx="340200" cy="46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32750" lIns="32750" spcFirstLastPara="1" rIns="32750" wrap="square" tIns="327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0" i="0" lang="en" sz="15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Q</a:t>
                </a:r>
                <a:endParaRPr sz="900"/>
              </a:p>
            </p:txBody>
          </p:sp>
          <p:sp>
            <p:nvSpPr>
              <p:cNvPr id="703" name="Google Shape;703;p58"/>
              <p:cNvSpPr/>
              <p:nvPr/>
            </p:nvSpPr>
            <p:spPr>
              <a:xfrm>
                <a:off x="3146598" y="671170"/>
                <a:ext cx="283800" cy="46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32750" lIns="32750" spcFirstLastPara="1" rIns="32750" wrap="square" tIns="327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0" i="0" lang="en" sz="15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T</a:t>
                </a:r>
                <a:endParaRPr sz="900"/>
              </a:p>
            </p:txBody>
          </p:sp>
          <p:sp>
            <p:nvSpPr>
              <p:cNvPr id="704" name="Google Shape;704;p58"/>
              <p:cNvSpPr/>
              <p:nvPr/>
            </p:nvSpPr>
            <p:spPr>
              <a:xfrm>
                <a:off x="1696003" y="2106270"/>
                <a:ext cx="278100" cy="46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32750" lIns="32750" spcFirstLastPara="1" rIns="32750" wrap="square" tIns="327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0" i="0" lang="en" sz="15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L</a:t>
                </a:r>
                <a:endParaRPr sz="900"/>
              </a:p>
            </p:txBody>
          </p:sp>
          <p:sp>
            <p:nvSpPr>
              <p:cNvPr id="705" name="Google Shape;705;p58"/>
              <p:cNvSpPr/>
              <p:nvPr/>
            </p:nvSpPr>
            <p:spPr>
              <a:xfrm>
                <a:off x="3156504" y="2106270"/>
                <a:ext cx="283800" cy="46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32750" lIns="32750" spcFirstLastPara="1" rIns="32750" wrap="square" tIns="327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0" i="0" lang="en" sz="15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T</a:t>
                </a:r>
                <a:endParaRPr sz="900"/>
              </a:p>
            </p:txBody>
          </p:sp>
          <p:sp>
            <p:nvSpPr>
              <p:cNvPr id="706" name="Google Shape;706;p58"/>
              <p:cNvSpPr/>
              <p:nvPr/>
            </p:nvSpPr>
            <p:spPr>
              <a:xfrm>
                <a:off x="1310327" y="4420"/>
                <a:ext cx="1340100" cy="473700"/>
              </a:xfrm>
              <a:prstGeom prst="rect">
                <a:avLst/>
              </a:prstGeom>
              <a:solidFill>
                <a:srgbClr val="D4E3FE"/>
              </a:solidFill>
              <a:ln cap="flat" cmpd="sng" w="127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32750" lIns="32750" spcFirstLastPara="1" rIns="32750" wrap="square" tIns="327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0" i="0" lang="en" sz="15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stop-loss</a:t>
                </a:r>
                <a:endParaRPr sz="900"/>
              </a:p>
            </p:txBody>
          </p:sp>
        </p:grpSp>
        <p:pic>
          <p:nvPicPr>
            <p:cNvPr id="707" name="Google Shape;707;p5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184400" y="644467"/>
              <a:ext cx="825600" cy="5493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08" name="Google Shape;708;p58"/>
          <p:cNvSpPr/>
          <p:nvPr/>
        </p:nvSpPr>
        <p:spPr>
          <a:xfrm>
            <a:off x="4705875" y="1131266"/>
            <a:ext cx="3252000" cy="2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Impact sometimes hard to predict.</a:t>
            </a:r>
            <a:endParaRPr sz="9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59"/>
          <p:cNvSpPr txBox="1"/>
          <p:nvPr>
            <p:ph type="title"/>
          </p:nvPr>
        </p:nvSpPr>
        <p:spPr>
          <a:xfrm>
            <a:off x="311700" y="873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Loss of function variants</a:t>
            </a:r>
            <a:endParaRPr sz="4400"/>
          </a:p>
        </p:txBody>
      </p:sp>
      <p:pic>
        <p:nvPicPr>
          <p:cNvPr id="714" name="Google Shape;714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35749" y="1220650"/>
            <a:ext cx="6315300" cy="3319500"/>
          </a:xfrm>
          <a:prstGeom prst="rect">
            <a:avLst/>
          </a:prstGeom>
          <a:noFill/>
          <a:ln>
            <a:noFill/>
          </a:ln>
        </p:spPr>
      </p:pic>
      <p:sp>
        <p:nvSpPr>
          <p:cNvPr id="715" name="Google Shape;715;p59"/>
          <p:cNvSpPr txBox="1"/>
          <p:nvPr/>
        </p:nvSpPr>
        <p:spPr>
          <a:xfrm>
            <a:off x="0" y="4949100"/>
            <a:ext cx="3000000" cy="18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Economica"/>
                <a:ea typeface="Economica"/>
                <a:cs typeface="Economica"/>
                <a:sym typeface="Economica"/>
              </a:rPr>
              <a:t>MacArthur et al, </a:t>
            </a:r>
            <a:r>
              <a:rPr lang="en" sz="800" u="sng">
                <a:latin typeface="Economica"/>
                <a:ea typeface="Economica"/>
                <a:cs typeface="Economica"/>
                <a:sym typeface="Economica"/>
                <a:hlinkClick r:id="rId4"/>
              </a:rPr>
              <a:t>Science. 2012 February 17; 335(6070): 823–828.</a:t>
            </a:r>
            <a:endParaRPr sz="900">
              <a:latin typeface="Economica"/>
              <a:ea typeface="Economica"/>
              <a:cs typeface="Economica"/>
              <a:sym typeface="Economica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0" name="Google Shape;720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71025"/>
            <a:ext cx="8460899" cy="2939925"/>
          </a:xfrm>
          <a:prstGeom prst="rect">
            <a:avLst/>
          </a:prstGeom>
          <a:noFill/>
          <a:ln>
            <a:noFill/>
          </a:ln>
        </p:spPr>
      </p:pic>
      <p:sp>
        <p:nvSpPr>
          <p:cNvPr id="721" name="Google Shape;721;p60"/>
          <p:cNvSpPr txBox="1"/>
          <p:nvPr>
            <p:ph type="title"/>
          </p:nvPr>
        </p:nvSpPr>
        <p:spPr>
          <a:xfrm>
            <a:off x="311700" y="873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Uh oh. Needle in a haystack problem.</a:t>
            </a:r>
            <a:endParaRPr sz="4400"/>
          </a:p>
        </p:txBody>
      </p:sp>
      <p:sp>
        <p:nvSpPr>
          <p:cNvPr id="722" name="Google Shape;722;p60"/>
          <p:cNvSpPr txBox="1"/>
          <p:nvPr/>
        </p:nvSpPr>
        <p:spPr>
          <a:xfrm>
            <a:off x="4262700" y="4632275"/>
            <a:ext cx="2581800" cy="415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990000"/>
                </a:solidFill>
                <a:latin typeface="Economica"/>
                <a:ea typeface="Economica"/>
                <a:cs typeface="Economica"/>
                <a:sym typeface="Economica"/>
              </a:rPr>
              <a:t>Many predicted loss of function variants observed in a typical human. Even as a homozygote!!!</a:t>
            </a:r>
            <a:endParaRPr sz="1600">
              <a:solidFill>
                <a:srgbClr val="990000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cxnSp>
        <p:nvCxnSpPr>
          <p:cNvPr id="723" name="Google Shape;723;p60"/>
          <p:cNvCxnSpPr/>
          <p:nvPr/>
        </p:nvCxnSpPr>
        <p:spPr>
          <a:xfrm rot="10800000">
            <a:off x="4958025" y="3199250"/>
            <a:ext cx="81600" cy="9891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24" name="Google Shape;724;p60"/>
          <p:cNvCxnSpPr/>
          <p:nvPr/>
        </p:nvCxnSpPr>
        <p:spPr>
          <a:xfrm flipH="1" rot="10800000">
            <a:off x="5039625" y="3199250"/>
            <a:ext cx="698400" cy="9891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25" name="Google Shape;725;p60"/>
          <p:cNvCxnSpPr/>
          <p:nvPr/>
        </p:nvCxnSpPr>
        <p:spPr>
          <a:xfrm flipH="1" rot="10800000">
            <a:off x="5048275" y="3207300"/>
            <a:ext cx="1668600" cy="9756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26" name="Google Shape;726;p60"/>
          <p:cNvCxnSpPr/>
          <p:nvPr/>
        </p:nvCxnSpPr>
        <p:spPr>
          <a:xfrm flipH="1" rot="10800000">
            <a:off x="5048275" y="3207300"/>
            <a:ext cx="2448300" cy="9756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27" name="Google Shape;727;p60"/>
          <p:cNvSpPr txBox="1"/>
          <p:nvPr/>
        </p:nvSpPr>
        <p:spPr>
          <a:xfrm>
            <a:off x="0" y="4726775"/>
            <a:ext cx="3294600" cy="2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4"/>
              </a:rPr>
              <a:t>https://www.nature.com/articles/nrg.2017.52.pdf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61"/>
          <p:cNvSpPr txBox="1"/>
          <p:nvPr>
            <p:ph type="title"/>
          </p:nvPr>
        </p:nvSpPr>
        <p:spPr>
          <a:xfrm>
            <a:off x="311700" y="-6507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000000"/>
                </a:solidFill>
              </a:rPr>
              <a:t>Apparent loss-of-function variants are enriched for error.</a:t>
            </a:r>
            <a:endParaRPr sz="3600">
              <a:solidFill>
                <a:srgbClr val="000000"/>
              </a:solidFill>
            </a:endParaRPr>
          </a:p>
        </p:txBody>
      </p:sp>
      <p:pic>
        <p:nvPicPr>
          <p:cNvPr id="733" name="Google Shape;733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87975" y="4415050"/>
            <a:ext cx="3070200" cy="26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4" name="Google Shape;734;p6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34874" y="870450"/>
            <a:ext cx="5919300" cy="340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62"/>
          <p:cNvSpPr txBox="1"/>
          <p:nvPr>
            <p:ph type="title"/>
          </p:nvPr>
        </p:nvSpPr>
        <p:spPr>
          <a:xfrm>
            <a:off x="311700" y="239725"/>
            <a:ext cx="8832300" cy="45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000000"/>
                </a:solidFill>
              </a:rPr>
              <a:t>If a disease phenotype is rare, the causal variant should also be similarly rare</a:t>
            </a:r>
            <a:endParaRPr sz="2800">
              <a:solidFill>
                <a:srgbClr val="000000"/>
              </a:solidFill>
            </a:endParaRPr>
          </a:p>
        </p:txBody>
      </p:sp>
      <p:pic>
        <p:nvPicPr>
          <p:cNvPr descr="Untitled 12.png" id="740" name="Google Shape;740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2450" y="771725"/>
            <a:ext cx="6199100" cy="4029124"/>
          </a:xfrm>
          <a:prstGeom prst="rect">
            <a:avLst/>
          </a:prstGeom>
          <a:noFill/>
          <a:ln cap="flat" cmpd="sng" w="952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6"/>
          <p:cNvSpPr/>
          <p:nvPr/>
        </p:nvSpPr>
        <p:spPr>
          <a:xfrm>
            <a:off x="2730053" y="2965128"/>
            <a:ext cx="4223700" cy="174300"/>
          </a:xfrm>
          <a:prstGeom prst="rect">
            <a:avLst/>
          </a:prstGeom>
          <a:solidFill>
            <a:srgbClr val="D4E3FE"/>
          </a:solidFill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Gill Sans"/>
              <a:buNone/>
            </a:pPr>
            <a:r>
              <a:t/>
            </a:r>
            <a:endParaRPr b="0" i="0" sz="2600" u="none" cap="none" strike="noStrik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56" name="Google Shape;156;p36"/>
          <p:cNvSpPr/>
          <p:nvPr/>
        </p:nvSpPr>
        <p:spPr>
          <a:xfrm>
            <a:off x="2730053" y="2744136"/>
            <a:ext cx="4223700" cy="174300"/>
          </a:xfrm>
          <a:prstGeom prst="rect">
            <a:avLst/>
          </a:prstGeom>
          <a:solidFill>
            <a:srgbClr val="D4E3FE"/>
          </a:solidFill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Gill Sans"/>
              <a:buNone/>
            </a:pPr>
            <a:r>
              <a:t/>
            </a:r>
            <a:endParaRPr b="0" i="0" sz="2600" u="none" cap="none" strike="noStrik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57" name="Google Shape;157;p36"/>
          <p:cNvPicPr preferRelativeResize="0"/>
          <p:nvPr/>
        </p:nvPicPr>
        <p:blipFill rotWithShape="1">
          <a:blip r:embed="rId3">
            <a:alphaModFix/>
          </a:blip>
          <a:srcRect b="249" l="5434" r="7608" t="0"/>
          <a:stretch/>
        </p:blipFill>
        <p:spPr>
          <a:xfrm rot="5400000">
            <a:off x="4688625" y="-995778"/>
            <a:ext cx="267900" cy="536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36"/>
          <p:cNvPicPr preferRelativeResize="0"/>
          <p:nvPr/>
        </p:nvPicPr>
        <p:blipFill rotWithShape="1">
          <a:blip r:embed="rId3">
            <a:alphaModFix/>
          </a:blip>
          <a:srcRect b="249" l="5434" r="7608" t="0"/>
          <a:stretch/>
        </p:blipFill>
        <p:spPr>
          <a:xfrm rot="5400000">
            <a:off x="4688625" y="-547099"/>
            <a:ext cx="267900" cy="5363700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36"/>
          <p:cNvSpPr/>
          <p:nvPr/>
        </p:nvSpPr>
        <p:spPr>
          <a:xfrm>
            <a:off x="4158752" y="1478458"/>
            <a:ext cx="160800" cy="830400"/>
          </a:xfrm>
          <a:prstGeom prst="rect">
            <a:avLst/>
          </a:prstGeom>
          <a:noFill/>
          <a:ln cap="flat" cmpd="sng" w="25400">
            <a:solidFill>
              <a:srgbClr val="FF4013"/>
            </a:solidFill>
            <a:prstDash val="dashDot"/>
            <a:miter lim="8000"/>
            <a:headEnd len="sm" w="sm" type="none"/>
            <a:tailEnd len="sm" w="sm" type="none"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Gill Sans"/>
              <a:buNone/>
            </a:pPr>
            <a:r>
              <a:t/>
            </a:r>
            <a:endParaRPr b="0" i="0" sz="2600" u="none" cap="none" strike="noStrik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60" name="Google Shape;160;p36"/>
          <p:cNvSpPr/>
          <p:nvPr/>
        </p:nvSpPr>
        <p:spPr>
          <a:xfrm>
            <a:off x="1327175" y="1434929"/>
            <a:ext cx="509100" cy="50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3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♂</a:t>
            </a:r>
            <a:endParaRPr sz="900"/>
          </a:p>
        </p:txBody>
      </p:sp>
      <p:sp>
        <p:nvSpPr>
          <p:cNvPr id="161" name="Google Shape;161;p36"/>
          <p:cNvSpPr/>
          <p:nvPr/>
        </p:nvSpPr>
        <p:spPr>
          <a:xfrm>
            <a:off x="1328141" y="1883609"/>
            <a:ext cx="509100" cy="50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3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♀</a:t>
            </a:r>
            <a:endParaRPr sz="900"/>
          </a:p>
        </p:txBody>
      </p:sp>
      <p:cxnSp>
        <p:nvCxnSpPr>
          <p:cNvPr id="162" name="Google Shape;162;p36"/>
          <p:cNvCxnSpPr/>
          <p:nvPr/>
        </p:nvCxnSpPr>
        <p:spPr>
          <a:xfrm flipH="1" rot="10800000">
            <a:off x="2773374" y="2295382"/>
            <a:ext cx="1403400" cy="456000"/>
          </a:xfrm>
          <a:prstGeom prst="straightConnector1">
            <a:avLst/>
          </a:prstGeom>
          <a:noFill/>
          <a:ln cap="flat" cmpd="sng" w="25400">
            <a:solidFill>
              <a:srgbClr val="FF4013"/>
            </a:solidFill>
            <a:prstDash val="dashDot"/>
            <a:miter lim="8000"/>
            <a:headEnd len="sm" w="sm" type="none"/>
            <a:tailEnd len="sm" w="sm" type="none"/>
          </a:ln>
        </p:spPr>
      </p:cxnSp>
      <p:cxnSp>
        <p:nvCxnSpPr>
          <p:cNvPr id="163" name="Google Shape;163;p36"/>
          <p:cNvCxnSpPr/>
          <p:nvPr/>
        </p:nvCxnSpPr>
        <p:spPr>
          <a:xfrm>
            <a:off x="4319480" y="2308824"/>
            <a:ext cx="2534400" cy="435900"/>
          </a:xfrm>
          <a:prstGeom prst="straightConnector1">
            <a:avLst/>
          </a:prstGeom>
          <a:noFill/>
          <a:ln cap="flat" cmpd="sng" w="25400">
            <a:solidFill>
              <a:srgbClr val="FF4013"/>
            </a:solidFill>
            <a:prstDash val="dashDot"/>
            <a:miter lim="8000"/>
            <a:headEnd len="sm" w="sm" type="none"/>
            <a:tailEnd len="sm" w="sm" type="none"/>
          </a:ln>
        </p:spPr>
      </p:cxnSp>
      <p:sp>
        <p:nvSpPr>
          <p:cNvPr id="164" name="Google Shape;164;p36"/>
          <p:cNvSpPr/>
          <p:nvPr/>
        </p:nvSpPr>
        <p:spPr>
          <a:xfrm>
            <a:off x="2814725" y="2653825"/>
            <a:ext cx="4165200" cy="35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7BB41"/>
              </a:buClr>
              <a:buFont typeface="Arial"/>
              <a:buNone/>
            </a:pPr>
            <a:r>
              <a:rPr b="0" i="0" lang="en" sz="2300" u="none" cap="none" strike="noStrike">
                <a:latin typeface="Consolas"/>
                <a:ea typeface="Consolas"/>
                <a:cs typeface="Consolas"/>
                <a:sym typeface="Consolas"/>
              </a:rPr>
              <a:t>ATCGGG</a:t>
            </a:r>
            <a:r>
              <a:rPr b="0" i="0" lang="en" sz="23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T</a:t>
            </a:r>
            <a:r>
              <a:rPr b="0" i="0" lang="en" sz="2300" u="none" cap="none" strike="noStrike">
                <a:latin typeface="Consolas"/>
                <a:ea typeface="Consolas"/>
                <a:cs typeface="Consolas"/>
                <a:sym typeface="Consolas"/>
              </a:rPr>
              <a:t>ACCATCCAATCATTACC</a:t>
            </a:r>
            <a:endParaRPr sz="9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65" name="Google Shape;165;p36"/>
          <p:cNvSpPr txBox="1"/>
          <p:nvPr/>
        </p:nvSpPr>
        <p:spPr>
          <a:xfrm>
            <a:off x="228600" y="152400"/>
            <a:ext cx="9024900" cy="71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Humans are diploid. </a:t>
            </a:r>
            <a:endParaRPr sz="420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166" name="Google Shape;166;p36"/>
          <p:cNvSpPr/>
          <p:nvPr/>
        </p:nvSpPr>
        <p:spPr>
          <a:xfrm>
            <a:off x="2762425" y="2882875"/>
            <a:ext cx="4165200" cy="35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7BB41"/>
              </a:buClr>
              <a:buFont typeface="Arial"/>
              <a:buNone/>
            </a:pPr>
            <a:r>
              <a:rPr b="0" i="0" lang="en" sz="2300" u="none" cap="none" strike="noStrike">
                <a:latin typeface="Consolas"/>
                <a:ea typeface="Consolas"/>
                <a:cs typeface="Consolas"/>
                <a:sym typeface="Consolas"/>
              </a:rPr>
              <a:t>ATCGGG</a:t>
            </a:r>
            <a:r>
              <a:rPr lang="en" sz="2300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0" i="0" lang="en" sz="2300" u="none" cap="none" strike="noStrike">
                <a:latin typeface="Consolas"/>
                <a:ea typeface="Consolas"/>
                <a:cs typeface="Consolas"/>
                <a:sym typeface="Consolas"/>
              </a:rPr>
              <a:t>ACCATCCAATCATTACC</a:t>
            </a:r>
            <a:endParaRPr sz="9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67" name="Google Shape;167;p36"/>
          <p:cNvSpPr/>
          <p:nvPr/>
        </p:nvSpPr>
        <p:spPr>
          <a:xfrm>
            <a:off x="2165375" y="2425529"/>
            <a:ext cx="509100" cy="50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3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♂</a:t>
            </a:r>
            <a:endParaRPr sz="900"/>
          </a:p>
        </p:txBody>
      </p:sp>
      <p:sp>
        <p:nvSpPr>
          <p:cNvPr id="168" name="Google Shape;168;p36"/>
          <p:cNvSpPr/>
          <p:nvPr/>
        </p:nvSpPr>
        <p:spPr>
          <a:xfrm>
            <a:off x="2166341" y="2874209"/>
            <a:ext cx="509100" cy="50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3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♀</a:t>
            </a:r>
            <a:endParaRPr sz="900"/>
          </a:p>
        </p:txBody>
      </p:sp>
      <p:sp>
        <p:nvSpPr>
          <p:cNvPr id="169" name="Google Shape;169;p36"/>
          <p:cNvSpPr txBox="1"/>
          <p:nvPr/>
        </p:nvSpPr>
        <p:spPr>
          <a:xfrm>
            <a:off x="1295400" y="3811800"/>
            <a:ext cx="8097000" cy="71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Our genome is comprised of a paternal and a maternal "haplotype". Together, they form our "genotype"</a:t>
            </a:r>
            <a:endParaRPr sz="320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63"/>
          <p:cNvSpPr txBox="1"/>
          <p:nvPr>
            <p:ph type="title"/>
          </p:nvPr>
        </p:nvSpPr>
        <p:spPr>
          <a:xfrm>
            <a:off x="311700" y="62975"/>
            <a:ext cx="8520600" cy="62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An allele underlying a rare disease should be rare in </a:t>
            </a:r>
            <a:r>
              <a:rPr lang="en" sz="2800" u="sng"/>
              <a:t>all ancestries</a:t>
            </a:r>
            <a:r>
              <a:rPr lang="en" sz="2800"/>
              <a:t>!</a:t>
            </a:r>
            <a:endParaRPr sz="2800"/>
          </a:p>
        </p:txBody>
      </p:sp>
      <p:pic>
        <p:nvPicPr>
          <p:cNvPr id="746" name="Google Shape;746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8501" y="967400"/>
            <a:ext cx="5471926" cy="345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7" name="Google Shape;747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3700" y="1813151"/>
            <a:ext cx="2890998" cy="1517199"/>
          </a:xfrm>
          <a:prstGeom prst="rect">
            <a:avLst/>
          </a:prstGeom>
          <a:noFill/>
          <a:ln>
            <a:noFill/>
          </a:ln>
        </p:spPr>
      </p:pic>
      <p:sp>
        <p:nvSpPr>
          <p:cNvPr id="748" name="Google Shape;748;p63"/>
          <p:cNvSpPr txBox="1"/>
          <p:nvPr/>
        </p:nvSpPr>
        <p:spPr>
          <a:xfrm>
            <a:off x="6093700" y="3330350"/>
            <a:ext cx="3000000" cy="44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Nature Reviews Genetics, 2017</a:t>
            </a:r>
            <a:endParaRPr sz="200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64"/>
          <p:cNvSpPr txBox="1"/>
          <p:nvPr>
            <p:ph type="title"/>
          </p:nvPr>
        </p:nvSpPr>
        <p:spPr>
          <a:xfrm>
            <a:off x="311700" y="62975"/>
            <a:ext cx="8520600" cy="62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gnomAD reports the allele frequency from diverse ancestries</a:t>
            </a:r>
            <a:endParaRPr sz="2800"/>
          </a:p>
        </p:txBody>
      </p:sp>
      <p:pic>
        <p:nvPicPr>
          <p:cNvPr id="754" name="Google Shape;754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0050" y="611575"/>
            <a:ext cx="6149400" cy="4531800"/>
          </a:xfrm>
          <a:prstGeom prst="rect">
            <a:avLst/>
          </a:prstGeom>
          <a:noFill/>
          <a:ln>
            <a:noFill/>
          </a:ln>
        </p:spPr>
      </p:pic>
      <p:sp>
        <p:nvSpPr>
          <p:cNvPr id="755" name="Google Shape;755;p64"/>
          <p:cNvSpPr txBox="1"/>
          <p:nvPr/>
        </p:nvSpPr>
        <p:spPr>
          <a:xfrm>
            <a:off x="6725700" y="2327100"/>
            <a:ext cx="1977000" cy="18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Economica"/>
                <a:ea typeface="Economica"/>
                <a:cs typeface="Economica"/>
                <a:sym typeface="Economica"/>
              </a:rPr>
              <a:t>exac.broadinstitute.org</a:t>
            </a:r>
            <a:endParaRPr sz="200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756" name="Google Shape;756;p64"/>
          <p:cNvSpPr txBox="1"/>
          <p:nvPr/>
        </p:nvSpPr>
        <p:spPr>
          <a:xfrm>
            <a:off x="6725700" y="2708100"/>
            <a:ext cx="2298600" cy="18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Economica"/>
                <a:ea typeface="Economica"/>
                <a:cs typeface="Economica"/>
                <a:sym typeface="Economica"/>
              </a:rPr>
              <a:t>gnomad.broadinstitute.org</a:t>
            </a:r>
            <a:endParaRPr sz="2000">
              <a:latin typeface="Economica"/>
              <a:ea typeface="Economica"/>
              <a:cs typeface="Economica"/>
              <a:sym typeface="Economica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65"/>
          <p:cNvSpPr txBox="1"/>
          <p:nvPr>
            <p:ph type="title"/>
          </p:nvPr>
        </p:nvSpPr>
        <p:spPr>
          <a:xfrm>
            <a:off x="311700" y="19923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/>
              <a:t>Why are only 30% of rare disease cases diagnosed?</a:t>
            </a:r>
            <a:endParaRPr sz="41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66"/>
          <p:cNvSpPr txBox="1"/>
          <p:nvPr>
            <p:ph type="title"/>
          </p:nvPr>
        </p:nvSpPr>
        <p:spPr>
          <a:xfrm>
            <a:off x="311700" y="1635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/>
              <a:t>Hypothesis 1: we cannot detect the causal variant</a:t>
            </a:r>
            <a:endParaRPr sz="4100"/>
          </a:p>
        </p:txBody>
      </p:sp>
      <p:pic>
        <p:nvPicPr>
          <p:cNvPr id="767" name="Google Shape;767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47225"/>
            <a:ext cx="8839203" cy="1868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67"/>
          <p:cNvSpPr txBox="1"/>
          <p:nvPr>
            <p:ph type="title"/>
          </p:nvPr>
        </p:nvSpPr>
        <p:spPr>
          <a:xfrm>
            <a:off x="311700" y="1635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/>
              <a:t>Hypothesis 1: e.g., structural variants</a:t>
            </a:r>
            <a:endParaRPr sz="4100"/>
          </a:p>
        </p:txBody>
      </p:sp>
      <p:pic>
        <p:nvPicPr>
          <p:cNvPr id="773" name="Google Shape;773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47225"/>
            <a:ext cx="8839200" cy="36736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p68"/>
          <p:cNvSpPr txBox="1"/>
          <p:nvPr>
            <p:ph type="title"/>
          </p:nvPr>
        </p:nvSpPr>
        <p:spPr>
          <a:xfrm>
            <a:off x="311700" y="1635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/>
              <a:t>Hypothesis 1: e.g., Novel Short Tandem Repeats</a:t>
            </a:r>
            <a:endParaRPr sz="4100"/>
          </a:p>
        </p:txBody>
      </p:sp>
      <p:sp>
        <p:nvSpPr>
          <p:cNvPr id="779" name="Google Shape;779;p68"/>
          <p:cNvSpPr/>
          <p:nvPr/>
        </p:nvSpPr>
        <p:spPr>
          <a:xfrm>
            <a:off x="438671" y="3742484"/>
            <a:ext cx="3689400" cy="7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79400" lvl="0" marL="2794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1-6bp repeat units</a:t>
            </a:r>
            <a:endParaRPr sz="1100"/>
          </a:p>
          <a:p>
            <a:pPr indent="-279400" lvl="0" marL="2794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AKA microsatellites</a:t>
            </a:r>
            <a:endParaRPr sz="1100"/>
          </a:p>
        </p:txBody>
      </p:sp>
      <p:sp>
        <p:nvSpPr>
          <p:cNvPr id="780" name="Google Shape;780;p68"/>
          <p:cNvSpPr/>
          <p:nvPr/>
        </p:nvSpPr>
        <p:spPr>
          <a:xfrm>
            <a:off x="4337738" y="3742484"/>
            <a:ext cx="3938400" cy="10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79400" lvl="0" marL="2794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~3% of the human genome</a:t>
            </a:r>
            <a:endParaRPr sz="1100"/>
          </a:p>
          <a:p>
            <a:pPr indent="-279400" lvl="0" marL="2794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High mutation rate, </a:t>
            </a:r>
            <a:br>
              <a:rPr lang="en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high polymorphism</a:t>
            </a:r>
            <a:endParaRPr sz="1100"/>
          </a:p>
        </p:txBody>
      </p:sp>
      <p:pic>
        <p:nvPicPr>
          <p:cNvPr id="781" name="Google Shape;781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7174" y="1033550"/>
            <a:ext cx="8035724" cy="26922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69"/>
          <p:cNvSpPr txBox="1"/>
          <p:nvPr>
            <p:ph type="title"/>
          </p:nvPr>
        </p:nvSpPr>
        <p:spPr>
          <a:xfrm>
            <a:off x="311700" y="1635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/>
              <a:t>Hypothesis 1: e.g., Novel Short Tandem Repeats</a:t>
            </a:r>
            <a:endParaRPr sz="4100"/>
          </a:p>
        </p:txBody>
      </p:sp>
      <p:graphicFrame>
        <p:nvGraphicFramePr>
          <p:cNvPr id="787" name="Google Shape;787;p69"/>
          <p:cNvGraphicFramePr/>
          <p:nvPr/>
        </p:nvGraphicFramePr>
        <p:xfrm>
          <a:off x="628650" y="149963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{8CDF5A47-1AA5-417A-83E1-1E1DC122F794}</a:tableStyleId>
              </a:tblPr>
              <a:tblGrid>
                <a:gridCol w="1247450"/>
                <a:gridCol w="764625"/>
                <a:gridCol w="914400"/>
                <a:gridCol w="859225"/>
                <a:gridCol w="1048400"/>
                <a:gridCol w="1277000"/>
                <a:gridCol w="1775600"/>
              </a:tblGrid>
              <a:tr h="2781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Disease </a:t>
                      </a:r>
                      <a:endParaRPr b="1" i="0" sz="14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150" marB="0" marR="7150" marL="7150" anchor="b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Gene </a:t>
                      </a:r>
                      <a:endParaRPr b="1" i="0" sz="14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150" marB="0" marR="7150" marL="7150" anchor="b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Repeat unit </a:t>
                      </a:r>
                      <a:endParaRPr b="1" i="0" sz="14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150" marB="0" marR="7150" marL="7150" anchor="b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Inheritance</a:t>
                      </a:r>
                      <a:endParaRPr b="1" i="0" sz="14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150" marB="0" marR="7150" marL="7150" anchor="b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Location</a:t>
                      </a:r>
                      <a:endParaRPr b="1" i="0" sz="14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150" marB="0" marR="7150" marL="7150" anchor="b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Pathogenic range</a:t>
                      </a:r>
                      <a:endParaRPr b="1" i="0" sz="14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150" marB="0" marR="7150" marL="7150" anchor="b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Reference </a:t>
                      </a:r>
                      <a:endParaRPr b="1" i="0" sz="14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150" marB="0" marR="7150" marL="7150" anchor="b"/>
                </a:tc>
              </a:tr>
              <a:tr h="2781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14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CANVAS</a:t>
                      </a:r>
                      <a:endParaRPr sz="1100"/>
                    </a:p>
                  </a:txBody>
                  <a:tcPr marT="7150" marB="0" marR="7150" marL="7150" anchor="b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14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RFC1</a:t>
                      </a:r>
                      <a:endParaRPr sz="1100"/>
                    </a:p>
                  </a:txBody>
                  <a:tcPr marT="7150" marB="0" marR="7150" marL="7150" anchor="b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14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AAGGG</a:t>
                      </a:r>
                      <a:endParaRPr sz="1100"/>
                    </a:p>
                  </a:txBody>
                  <a:tcPr marT="7150" marB="0" marR="7150" marL="7150" anchor="b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14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AR</a:t>
                      </a:r>
                      <a:endParaRPr sz="1100"/>
                    </a:p>
                  </a:txBody>
                  <a:tcPr marT="7150" marB="0" marR="7150" marL="7150" anchor="b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14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intronic</a:t>
                      </a:r>
                      <a:endParaRPr sz="1100"/>
                    </a:p>
                  </a:txBody>
                  <a:tcPr marT="7150" marB="0" marR="7150" marL="7150" anchor="b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14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400-2000</a:t>
                      </a:r>
                      <a:endParaRPr sz="1100"/>
                    </a:p>
                  </a:txBody>
                  <a:tcPr marT="7150" marB="0" marR="7150" marL="7150" anchor="b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14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Cortese 2019</a:t>
                      </a:r>
                      <a:endParaRPr sz="1100"/>
                    </a:p>
                  </a:txBody>
                  <a:tcPr marT="7150" marB="0" marR="7150" marL="7150" anchor="b"/>
                </a:tc>
              </a:tr>
              <a:tr h="2781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14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Baratela-Scott Syndrome</a:t>
                      </a:r>
                      <a:endParaRPr sz="1100"/>
                    </a:p>
                  </a:txBody>
                  <a:tcPr marT="7150" marB="0" marR="7150" marL="7150" anchor="b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14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XYLT1</a:t>
                      </a:r>
                      <a:endParaRPr sz="1100"/>
                    </a:p>
                  </a:txBody>
                  <a:tcPr marT="7150" marB="0" marR="7150" marL="7150" anchor="b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14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CCG</a:t>
                      </a:r>
                      <a:endParaRPr sz="1100"/>
                    </a:p>
                  </a:txBody>
                  <a:tcPr marT="7150" marB="0" marR="7150" marL="7150" anchor="b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14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AR</a:t>
                      </a:r>
                      <a:endParaRPr sz="1100"/>
                    </a:p>
                  </a:txBody>
                  <a:tcPr marT="7150" marB="0" marR="7150" marL="7150" anchor="b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14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5’ non-coding</a:t>
                      </a:r>
                      <a:endParaRPr sz="1100"/>
                    </a:p>
                  </a:txBody>
                  <a:tcPr marT="7150" marB="0" marR="7150" marL="7150" anchor="b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14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150" marB="0" marR="7150" marL="7150" anchor="b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14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LaCroix 2019</a:t>
                      </a:r>
                      <a:endParaRPr sz="1100"/>
                    </a:p>
                  </a:txBody>
                  <a:tcPr marT="7150" marB="0" marR="7150" marL="7150" anchor="b"/>
                </a:tc>
              </a:tr>
              <a:tr h="2781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14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﻿BAFME1/FAME1</a:t>
                      </a:r>
                      <a:endParaRPr sz="1100"/>
                    </a:p>
                  </a:txBody>
                  <a:tcPr marT="7150" marB="0" marR="7150" marL="7150" anchor="b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14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SAMD12</a:t>
                      </a:r>
                      <a:endParaRPr sz="1100"/>
                    </a:p>
                  </a:txBody>
                  <a:tcPr marT="7150" marB="0" marR="7150" marL="7150" anchor="b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14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﻿TTTCA</a:t>
                      </a:r>
                      <a:endParaRPr sz="1100"/>
                    </a:p>
                  </a:txBody>
                  <a:tcPr marT="7150" marB="0" marR="7150" marL="7150" anchor="b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14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AD</a:t>
                      </a:r>
                      <a:endParaRPr sz="1100"/>
                    </a:p>
                  </a:txBody>
                  <a:tcPr marT="7150" marB="0" marR="7150" marL="7150" anchor="b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14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intronic</a:t>
                      </a:r>
                      <a:endParaRPr sz="1100"/>
                    </a:p>
                  </a:txBody>
                  <a:tcPr marT="7150" marB="0" marR="7150" marL="7150" anchor="b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14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225-458</a:t>
                      </a:r>
                      <a:endParaRPr sz="1100"/>
                    </a:p>
                  </a:txBody>
                  <a:tcPr marT="7150" marB="0" marR="7150" marL="7150" anchor="b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14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Ishiura 2018</a:t>
                      </a:r>
                      <a:endParaRPr sz="1100"/>
                    </a:p>
                  </a:txBody>
                  <a:tcPr marT="7150" marB="0" marR="7150" marL="7150" anchor="b"/>
                </a:tc>
              </a:tr>
              <a:tr h="2781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14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﻿BAFME6/FAME6</a:t>
                      </a:r>
                      <a:endParaRPr sz="1100"/>
                    </a:p>
                  </a:txBody>
                  <a:tcPr marT="7150" marB="0" marR="7150" marL="7150" anchor="b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14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﻿TNRC6A</a:t>
                      </a:r>
                      <a:endParaRPr sz="1100"/>
                    </a:p>
                  </a:txBody>
                  <a:tcPr marT="7150" marB="0" marR="7150" marL="7150" anchor="b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14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TTTCA</a:t>
                      </a:r>
                      <a:endParaRPr sz="1100"/>
                    </a:p>
                  </a:txBody>
                  <a:tcPr marT="7150" marB="0" marR="7150" marL="7150" anchor="b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14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AD</a:t>
                      </a:r>
                      <a:endParaRPr sz="1100"/>
                    </a:p>
                  </a:txBody>
                  <a:tcPr marT="7150" marB="0" marR="7150" marL="7150" anchor="b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14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intronic</a:t>
                      </a:r>
                      <a:endParaRPr sz="1100"/>
                    </a:p>
                  </a:txBody>
                  <a:tcPr marT="7150" marB="0" marR="7150" marL="7150" anchor="b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14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150" marB="0" marR="7150" marL="7150" anchor="b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14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Ishiura 2018</a:t>
                      </a:r>
                      <a:endParaRPr sz="1100"/>
                    </a:p>
                  </a:txBody>
                  <a:tcPr marT="7150" marB="0" marR="7150" marL="7150" anchor="b"/>
                </a:tc>
              </a:tr>
              <a:tr h="2781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14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﻿BAFME7/FAME7</a:t>
                      </a:r>
                      <a:endParaRPr sz="1100"/>
                    </a:p>
                  </a:txBody>
                  <a:tcPr marT="7150" marB="0" marR="7150" marL="7150" anchor="b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14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﻿RAPGEF2</a:t>
                      </a:r>
                      <a:endParaRPr sz="1100"/>
                    </a:p>
                  </a:txBody>
                  <a:tcPr marT="7150" marB="0" marR="7150" marL="7150" anchor="b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14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TTTCA</a:t>
                      </a:r>
                      <a:endParaRPr sz="1100"/>
                    </a:p>
                  </a:txBody>
                  <a:tcPr marT="7150" marB="0" marR="7150" marL="7150" anchor="b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14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AD</a:t>
                      </a:r>
                      <a:endParaRPr sz="1100"/>
                    </a:p>
                  </a:txBody>
                  <a:tcPr marT="7150" marB="0" marR="7150" marL="7150" anchor="b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14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intronic</a:t>
                      </a:r>
                      <a:endParaRPr sz="1100"/>
                    </a:p>
                  </a:txBody>
                  <a:tcPr marT="7150" marB="0" marR="7150" marL="7150" anchor="b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14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150" marB="0" marR="7150" marL="7150" anchor="b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14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Ishiura 2018</a:t>
                      </a:r>
                      <a:endParaRPr sz="1100"/>
                    </a:p>
                  </a:txBody>
                  <a:tcPr marT="7150" marB="0" marR="7150" marL="7150" anchor="b"/>
                </a:tc>
              </a:tr>
              <a:tr h="2781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14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SCA37</a:t>
                      </a:r>
                      <a:endParaRPr sz="1100"/>
                    </a:p>
                  </a:txBody>
                  <a:tcPr marT="7150" marB="0" marR="7150" marL="7150" anchor="b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14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DAB1</a:t>
                      </a:r>
                      <a:endParaRPr sz="1100"/>
                    </a:p>
                  </a:txBody>
                  <a:tcPr marT="7150" marB="0" marR="7150" marL="7150" anchor="b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14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ATTTC</a:t>
                      </a:r>
                      <a:endParaRPr sz="1100"/>
                    </a:p>
                  </a:txBody>
                  <a:tcPr marT="7150" marB="0" marR="7150" marL="7150" anchor="b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14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AD</a:t>
                      </a:r>
                      <a:endParaRPr sz="1100"/>
                    </a:p>
                  </a:txBody>
                  <a:tcPr marT="7150" marB="0" marR="7150" marL="7150" anchor="b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14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intronic</a:t>
                      </a:r>
                      <a:endParaRPr sz="1100"/>
                    </a:p>
                  </a:txBody>
                  <a:tcPr marT="7150" marB="0" marR="7150" marL="7150" anchor="b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14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31-75</a:t>
                      </a:r>
                      <a:endParaRPr sz="1100"/>
                    </a:p>
                  </a:txBody>
                  <a:tcPr marT="7150" marB="0" marR="7150" marL="7150" anchor="b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14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Seixas 2017</a:t>
                      </a:r>
                      <a:endParaRPr sz="1100"/>
                    </a:p>
                  </a:txBody>
                  <a:tcPr marT="7150" marB="0" marR="7150" marL="7150" anchor="b"/>
                </a:tc>
              </a:tr>
              <a:tr h="2781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14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SCA31</a:t>
                      </a:r>
                      <a:endParaRPr sz="1100"/>
                    </a:p>
                  </a:txBody>
                  <a:tcPr marT="7150" marB="0" marR="7150" marL="7150" anchor="b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14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BEAN</a:t>
                      </a:r>
                      <a:endParaRPr sz="1100"/>
                    </a:p>
                  </a:txBody>
                  <a:tcPr marT="7150" marB="0" marR="7150" marL="7150" anchor="b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14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TGGAA</a:t>
                      </a:r>
                      <a:endParaRPr sz="1100"/>
                    </a:p>
                  </a:txBody>
                  <a:tcPr marT="7150" marB="0" marR="7150" marL="7150" anchor="b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14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AD</a:t>
                      </a:r>
                      <a:endParaRPr sz="1100"/>
                    </a:p>
                  </a:txBody>
                  <a:tcPr marT="7150" marB="0" marR="7150" marL="7150" anchor="b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14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intronic</a:t>
                      </a:r>
                      <a:endParaRPr sz="1100"/>
                    </a:p>
                  </a:txBody>
                  <a:tcPr marT="7150" marB="0" marR="7150" marL="7150" anchor="b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14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150" marB="0" marR="7150" marL="7150" anchor="b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14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Sato 2009</a:t>
                      </a:r>
                      <a:endParaRPr sz="1100"/>
                    </a:p>
                  </a:txBody>
                  <a:tcPr marT="7150" marB="0" marR="7150" marL="7150" anchor="b"/>
                </a:tc>
              </a:tr>
            </a:tbl>
          </a:graphicData>
        </a:graphic>
      </p:graphicFrame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p70"/>
          <p:cNvSpPr txBox="1"/>
          <p:nvPr>
            <p:ph type="title"/>
          </p:nvPr>
        </p:nvSpPr>
        <p:spPr>
          <a:xfrm>
            <a:off x="311700" y="1635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Hypothesis 2: We don't know what to make of a variant (VUS)</a:t>
            </a:r>
            <a:endParaRPr sz="3500"/>
          </a:p>
        </p:txBody>
      </p:sp>
      <p:pic>
        <p:nvPicPr>
          <p:cNvPr id="793" name="Google Shape;793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47225"/>
            <a:ext cx="8839200" cy="339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7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p71"/>
          <p:cNvSpPr txBox="1"/>
          <p:nvPr>
            <p:ph type="title"/>
          </p:nvPr>
        </p:nvSpPr>
        <p:spPr>
          <a:xfrm>
            <a:off x="311700" y="1635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Hypothesis 2: e.g. spice-altering predictions</a:t>
            </a:r>
            <a:endParaRPr sz="3500"/>
          </a:p>
        </p:txBody>
      </p:sp>
      <p:pic>
        <p:nvPicPr>
          <p:cNvPr id="799" name="Google Shape;799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0888" y="1089975"/>
            <a:ext cx="4542237" cy="3843876"/>
          </a:xfrm>
          <a:prstGeom prst="rect">
            <a:avLst/>
          </a:prstGeom>
          <a:noFill/>
          <a:ln>
            <a:noFill/>
          </a:ln>
        </p:spPr>
      </p:pic>
      <p:sp>
        <p:nvSpPr>
          <p:cNvPr id="800" name="Google Shape;800;p71"/>
          <p:cNvSpPr/>
          <p:nvPr/>
        </p:nvSpPr>
        <p:spPr>
          <a:xfrm>
            <a:off x="2388225" y="1243200"/>
            <a:ext cx="368100" cy="408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72"/>
          <p:cNvSpPr txBox="1"/>
          <p:nvPr>
            <p:ph type="title"/>
          </p:nvPr>
        </p:nvSpPr>
        <p:spPr>
          <a:xfrm>
            <a:off x="311700" y="1635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Hypothesis 2: genetic "constraint" (intolerance to mutation)</a:t>
            </a:r>
            <a:endParaRPr sz="3500"/>
          </a:p>
        </p:txBody>
      </p:sp>
      <p:sp>
        <p:nvSpPr>
          <p:cNvPr id="806" name="Google Shape;806;p72"/>
          <p:cNvSpPr/>
          <p:nvPr/>
        </p:nvSpPr>
        <p:spPr>
          <a:xfrm>
            <a:off x="2388225" y="1243200"/>
            <a:ext cx="368100" cy="408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07" name="Google Shape;807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2225" y="1243200"/>
            <a:ext cx="7380349" cy="306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7"/>
          <p:cNvSpPr txBox="1"/>
          <p:nvPr>
            <p:ph type="title"/>
          </p:nvPr>
        </p:nvSpPr>
        <p:spPr>
          <a:xfrm>
            <a:off x="311700" y="-14127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A measly</a:t>
            </a:r>
            <a:r>
              <a:rPr lang="en" sz="3600"/>
              <a:t> 2% of the human genome encodes proteins.</a:t>
            </a:r>
            <a:endParaRPr sz="3600"/>
          </a:p>
        </p:txBody>
      </p:sp>
      <p:sp>
        <p:nvSpPr>
          <p:cNvPr id="175" name="Google Shape;175;p37"/>
          <p:cNvSpPr txBox="1"/>
          <p:nvPr/>
        </p:nvSpPr>
        <p:spPr>
          <a:xfrm>
            <a:off x="0" y="4746675"/>
            <a:ext cx="5556600" cy="31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https://genome.ucsc.edu</a:t>
            </a:r>
            <a:endParaRPr sz="1000"/>
          </a:p>
        </p:txBody>
      </p:sp>
      <p:pic>
        <p:nvPicPr>
          <p:cNvPr descr="hgt_genome_7bf6_bce4e0.png" id="176" name="Google Shape;176;p37"/>
          <p:cNvPicPr preferRelativeResize="0"/>
          <p:nvPr/>
        </p:nvPicPr>
        <p:blipFill rotWithShape="1">
          <a:blip r:embed="rId3">
            <a:alphaModFix/>
          </a:blip>
          <a:srcRect b="55003" l="0" r="0" t="0"/>
          <a:stretch/>
        </p:blipFill>
        <p:spPr>
          <a:xfrm>
            <a:off x="152400" y="2137825"/>
            <a:ext cx="8839201" cy="16616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gtIdeo_genome_7bf6_bce4e0.png" id="177" name="Google Shape;177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3075" y="1792651"/>
            <a:ext cx="7957524" cy="219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73"/>
          <p:cNvSpPr txBox="1"/>
          <p:nvPr>
            <p:ph type="title"/>
          </p:nvPr>
        </p:nvSpPr>
        <p:spPr>
          <a:xfrm>
            <a:off x="311700" y="1635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Hypothesis 2: genetic constraint</a:t>
            </a:r>
            <a:endParaRPr sz="3500"/>
          </a:p>
        </p:txBody>
      </p:sp>
      <p:sp>
        <p:nvSpPr>
          <p:cNvPr id="813" name="Google Shape;813;p73"/>
          <p:cNvSpPr/>
          <p:nvPr/>
        </p:nvSpPr>
        <p:spPr>
          <a:xfrm>
            <a:off x="2388225" y="1243200"/>
            <a:ext cx="368100" cy="408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14" name="Google Shape;814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023700"/>
            <a:ext cx="8839204" cy="1130797"/>
          </a:xfrm>
          <a:prstGeom prst="rect">
            <a:avLst/>
          </a:prstGeom>
          <a:noFill/>
          <a:ln>
            <a:noFill/>
          </a:ln>
        </p:spPr>
      </p:pic>
      <p:pic>
        <p:nvPicPr>
          <p:cNvPr id="815" name="Google Shape;815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40601" y="1328176"/>
            <a:ext cx="6662799" cy="129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p74"/>
          <p:cNvSpPr txBox="1"/>
          <p:nvPr>
            <p:ph type="title"/>
          </p:nvPr>
        </p:nvSpPr>
        <p:spPr>
          <a:xfrm>
            <a:off x="311700" y="1635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Summary and things to ponder</a:t>
            </a:r>
            <a:endParaRPr sz="3500"/>
          </a:p>
        </p:txBody>
      </p:sp>
      <p:sp>
        <p:nvSpPr>
          <p:cNvPr id="821" name="Google Shape;821;p74"/>
          <p:cNvSpPr/>
          <p:nvPr/>
        </p:nvSpPr>
        <p:spPr>
          <a:xfrm>
            <a:off x="2388225" y="1243200"/>
            <a:ext cx="368100" cy="408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2" name="Google Shape;822;p74"/>
          <p:cNvSpPr txBox="1"/>
          <p:nvPr/>
        </p:nvSpPr>
        <p:spPr>
          <a:xfrm>
            <a:off x="498900" y="1153225"/>
            <a:ext cx="7982700" cy="32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Economica"/>
              <a:buChar char="●"/>
            </a:pPr>
            <a:r>
              <a:rPr lang="en" sz="2000">
                <a:latin typeface="Economica"/>
                <a:ea typeface="Economica"/>
                <a:cs typeface="Economica"/>
                <a:sym typeface="Economica"/>
              </a:rPr>
              <a:t>Modern DNA sequencing and advanced software can rapidly diagnose 33-50% of rare disease cases, often in just a few days</a:t>
            </a:r>
            <a:endParaRPr sz="2000">
              <a:latin typeface="Economica"/>
              <a:ea typeface="Economica"/>
              <a:cs typeface="Economica"/>
              <a:sym typeface="Economica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Economica"/>
              <a:buChar char="●"/>
            </a:pPr>
            <a:r>
              <a:rPr lang="en" sz="2000">
                <a:latin typeface="Economica"/>
                <a:ea typeface="Economica"/>
                <a:cs typeface="Economica"/>
                <a:sym typeface="Economica"/>
              </a:rPr>
              <a:t>The majority of cases are caused by loss-of-function variants in protein coding exons or splice sites.</a:t>
            </a:r>
            <a:endParaRPr sz="2000">
              <a:latin typeface="Economica"/>
              <a:ea typeface="Economica"/>
              <a:cs typeface="Economica"/>
              <a:sym typeface="Economica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Economica"/>
              <a:buChar char="●"/>
            </a:pPr>
            <a:r>
              <a:rPr b="1" lang="en" sz="2000">
                <a:latin typeface="Economica"/>
                <a:ea typeface="Economica"/>
                <a:cs typeface="Economica"/>
                <a:sym typeface="Economica"/>
              </a:rPr>
              <a:t>Why are 50% of cases undiagnosable with the same assay, information?</a:t>
            </a:r>
            <a:endParaRPr b="1" sz="2000">
              <a:latin typeface="Economica"/>
              <a:ea typeface="Economica"/>
              <a:cs typeface="Economica"/>
              <a:sym typeface="Economica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Font typeface="Economica"/>
              <a:buChar char="○"/>
            </a:pPr>
            <a:r>
              <a:rPr lang="en" sz="2000">
                <a:latin typeface="Economica"/>
                <a:ea typeface="Economica"/>
                <a:cs typeface="Economica"/>
                <a:sym typeface="Economica"/>
              </a:rPr>
              <a:t>We are far from predicting phenotype directly from genotype.</a:t>
            </a:r>
            <a:endParaRPr sz="2000">
              <a:latin typeface="Economica"/>
              <a:ea typeface="Economica"/>
              <a:cs typeface="Economica"/>
              <a:sym typeface="Economica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Font typeface="Economica"/>
              <a:buChar char="○"/>
            </a:pPr>
            <a:r>
              <a:rPr lang="en" sz="2000">
                <a:latin typeface="Economica"/>
                <a:ea typeface="Economica"/>
                <a:cs typeface="Economica"/>
                <a:sym typeface="Economica"/>
              </a:rPr>
              <a:t>We have a poor understanding of the consequence of genetic variation outside of exons</a:t>
            </a:r>
            <a:endParaRPr sz="2000">
              <a:latin typeface="Economica"/>
              <a:ea typeface="Economica"/>
              <a:cs typeface="Economica"/>
              <a:sym typeface="Economica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Font typeface="Economica"/>
              <a:buChar char="○"/>
            </a:pPr>
            <a:r>
              <a:rPr lang="en" sz="2000">
                <a:latin typeface="Economica"/>
                <a:ea typeface="Economica"/>
                <a:cs typeface="Economica"/>
                <a:sym typeface="Economica"/>
              </a:rPr>
              <a:t>Often we have one interesting variant, but are missing the other (AR inheritance). How do we find it?</a:t>
            </a:r>
            <a:endParaRPr sz="2000">
              <a:latin typeface="Economica"/>
              <a:ea typeface="Economica"/>
              <a:cs typeface="Economica"/>
              <a:sym typeface="Economica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Font typeface="Economica"/>
              <a:buChar char="○"/>
            </a:pPr>
            <a:r>
              <a:rPr lang="en" sz="2000">
                <a:latin typeface="Economica"/>
                <a:ea typeface="Economica"/>
                <a:cs typeface="Economica"/>
                <a:sym typeface="Economica"/>
              </a:rPr>
              <a:t>Some </a:t>
            </a:r>
            <a:r>
              <a:rPr lang="en" sz="2000">
                <a:latin typeface="Economica"/>
                <a:ea typeface="Economica"/>
                <a:cs typeface="Economica"/>
                <a:sym typeface="Economica"/>
              </a:rPr>
              <a:t>patients</a:t>
            </a:r>
            <a:r>
              <a:rPr lang="en" sz="2000">
                <a:latin typeface="Economica"/>
                <a:ea typeface="Economica"/>
                <a:cs typeface="Economica"/>
                <a:sym typeface="Economica"/>
              </a:rPr>
              <a:t> may in fact have multiple phenotypes. This complicates </a:t>
            </a:r>
            <a:r>
              <a:rPr lang="en" sz="2000">
                <a:latin typeface="Economica"/>
                <a:ea typeface="Economica"/>
                <a:cs typeface="Economica"/>
                <a:sym typeface="Economica"/>
              </a:rPr>
              <a:t>interpretation</a:t>
            </a:r>
            <a:r>
              <a:rPr lang="en" sz="2000">
                <a:latin typeface="Economica"/>
                <a:ea typeface="Economica"/>
                <a:cs typeface="Economica"/>
                <a:sym typeface="Economica"/>
              </a:rPr>
              <a:t>.</a:t>
            </a:r>
            <a:endParaRPr sz="2000">
              <a:latin typeface="Economica"/>
              <a:ea typeface="Economica"/>
              <a:cs typeface="Economica"/>
              <a:sym typeface="Economic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8"/>
          <p:cNvSpPr txBox="1"/>
          <p:nvPr>
            <p:ph type="title"/>
          </p:nvPr>
        </p:nvSpPr>
        <p:spPr>
          <a:xfrm>
            <a:off x="311700" y="-14127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Half of the human genome is comprised of repeats</a:t>
            </a:r>
            <a:endParaRPr sz="3600"/>
          </a:p>
        </p:txBody>
      </p:sp>
      <p:sp>
        <p:nvSpPr>
          <p:cNvPr id="183" name="Google Shape;183;p38"/>
          <p:cNvSpPr txBox="1"/>
          <p:nvPr/>
        </p:nvSpPr>
        <p:spPr>
          <a:xfrm>
            <a:off x="0" y="4746675"/>
            <a:ext cx="5556600" cy="31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http://www.nature.com/nrg/journal/v10/n10/pdf/nrg2640.pdf</a:t>
            </a:r>
            <a:endParaRPr sz="1000"/>
          </a:p>
        </p:txBody>
      </p:sp>
      <p:pic>
        <p:nvPicPr>
          <p:cNvPr id="184" name="Google Shape;184;p38"/>
          <p:cNvPicPr preferRelativeResize="0"/>
          <p:nvPr/>
        </p:nvPicPr>
        <p:blipFill rotWithShape="1">
          <a:blip r:embed="rId3">
            <a:alphaModFix/>
          </a:blip>
          <a:srcRect b="50305" l="0" r="0" t="0"/>
          <a:stretch/>
        </p:blipFill>
        <p:spPr>
          <a:xfrm>
            <a:off x="832200" y="766225"/>
            <a:ext cx="3332075" cy="25582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5" name="Google Shape;185;p38"/>
          <p:cNvGrpSpPr/>
          <p:nvPr/>
        </p:nvGrpSpPr>
        <p:grpSpPr>
          <a:xfrm>
            <a:off x="4724075" y="1009576"/>
            <a:ext cx="4309825" cy="3525949"/>
            <a:chOff x="4724075" y="1009576"/>
            <a:chExt cx="4309825" cy="3525949"/>
          </a:xfrm>
        </p:grpSpPr>
        <p:pic>
          <p:nvPicPr>
            <p:cNvPr id="186" name="Google Shape;186;p3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724075" y="1009576"/>
              <a:ext cx="3962725" cy="30383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7" name="Google Shape;187;p38"/>
            <p:cNvSpPr txBox="1"/>
            <p:nvPr/>
          </p:nvSpPr>
          <p:spPr>
            <a:xfrm>
              <a:off x="4953000" y="4314425"/>
              <a:ext cx="4080900" cy="22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38761D"/>
                  </a:solidFill>
                  <a:latin typeface="Economica"/>
                  <a:ea typeface="Economica"/>
                  <a:cs typeface="Economica"/>
                  <a:sym typeface="Economica"/>
                </a:rPr>
                <a:t>Retrotransposons use a "copy/paste" mechanism</a:t>
              </a:r>
              <a:endParaRPr sz="200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38761D"/>
                  </a:solidFill>
                  <a:latin typeface="Economica"/>
                  <a:ea typeface="Economica"/>
                  <a:cs typeface="Economica"/>
                  <a:sym typeface="Economica"/>
                </a:rPr>
                <a:t>DNA transposons use a "cut/paste" mechanism</a:t>
              </a:r>
              <a:endParaRPr sz="200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endParaRPr>
            </a:p>
          </p:txBody>
        </p:sp>
      </p:grpSp>
      <p:grpSp>
        <p:nvGrpSpPr>
          <p:cNvPr id="188" name="Google Shape;188;p38"/>
          <p:cNvGrpSpPr/>
          <p:nvPr/>
        </p:nvGrpSpPr>
        <p:grpSpPr>
          <a:xfrm>
            <a:off x="756000" y="3500089"/>
            <a:ext cx="4110900" cy="971361"/>
            <a:chOff x="756000" y="3500089"/>
            <a:chExt cx="4110900" cy="971361"/>
          </a:xfrm>
        </p:grpSpPr>
        <p:pic>
          <p:nvPicPr>
            <p:cNvPr id="189" name="Google Shape;189;p3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56000" y="3500089"/>
              <a:ext cx="2301975" cy="97136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0" name="Google Shape;190;p38"/>
            <p:cNvSpPr txBox="1"/>
            <p:nvPr/>
          </p:nvSpPr>
          <p:spPr>
            <a:xfrm>
              <a:off x="3124200" y="3743250"/>
              <a:ext cx="1742700" cy="47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38761D"/>
                  </a:solidFill>
                  <a:latin typeface="Economica"/>
                  <a:ea typeface="Economica"/>
                  <a:cs typeface="Economica"/>
                  <a:sym typeface="Economica"/>
                </a:rPr>
                <a:t>McClintock's "jumping</a:t>
              </a:r>
              <a:endParaRPr sz="200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38761D"/>
                  </a:solidFill>
                  <a:latin typeface="Economica"/>
                  <a:ea typeface="Economica"/>
                  <a:cs typeface="Economica"/>
                  <a:sym typeface="Economica"/>
                </a:rPr>
                <a:t>genes" in maize</a:t>
              </a:r>
              <a:endParaRPr sz="200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9"/>
          <p:cNvSpPr txBox="1"/>
          <p:nvPr>
            <p:ph type="title"/>
          </p:nvPr>
        </p:nvSpPr>
        <p:spPr>
          <a:xfrm>
            <a:off x="311700" y="-14127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Problem: Half of the human genome is comprised of repeats</a:t>
            </a:r>
            <a:endParaRPr sz="3500"/>
          </a:p>
        </p:txBody>
      </p:sp>
      <p:sp>
        <p:nvSpPr>
          <p:cNvPr id="196" name="Google Shape;196;p39"/>
          <p:cNvSpPr/>
          <p:nvPr/>
        </p:nvSpPr>
        <p:spPr>
          <a:xfrm>
            <a:off x="2426122" y="762300"/>
            <a:ext cx="4364400" cy="383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51A00"/>
              </a:buClr>
              <a:buFont typeface="Arial"/>
              <a:buNone/>
            </a:pPr>
            <a:r>
              <a:rPr b="0" i="0" lang="en" sz="1200" u="none" cap="none" strike="noStrike">
                <a:solidFill>
                  <a:srgbClr val="B51A00"/>
                </a:solidFill>
                <a:latin typeface="Consolas"/>
                <a:ea typeface="Consolas"/>
                <a:cs typeface="Consolas"/>
                <a:sym typeface="Consolas"/>
              </a:rPr>
              <a:t>taaccc</a:t>
            </a:r>
            <a:r>
              <a:rPr b="0"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taaccc</a:t>
            </a:r>
            <a:r>
              <a:rPr b="0" i="0" lang="en" sz="1200" u="none" cap="none" strike="noStrike">
                <a:solidFill>
                  <a:srgbClr val="B51A00"/>
                </a:solidFill>
                <a:latin typeface="Consolas"/>
                <a:ea typeface="Consolas"/>
                <a:cs typeface="Consolas"/>
                <a:sym typeface="Consolas"/>
              </a:rPr>
              <a:t>taaccc</a:t>
            </a:r>
            <a:r>
              <a:rPr b="0"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taaccc</a:t>
            </a:r>
            <a:r>
              <a:rPr b="0" i="0" lang="en" sz="1200" u="none" cap="none" strike="noStrike">
                <a:solidFill>
                  <a:srgbClr val="B51A00"/>
                </a:solidFill>
                <a:latin typeface="Consolas"/>
                <a:ea typeface="Consolas"/>
                <a:cs typeface="Consolas"/>
                <a:sym typeface="Consolas"/>
              </a:rPr>
              <a:t>taaccc</a:t>
            </a:r>
            <a:r>
              <a:rPr b="0"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taaccc</a:t>
            </a:r>
            <a:r>
              <a:rPr b="0" i="0" lang="en" sz="1200" u="none" cap="none" strike="noStrike">
                <a:solidFill>
                  <a:srgbClr val="B51A00"/>
                </a:solidFill>
                <a:latin typeface="Consolas"/>
                <a:ea typeface="Consolas"/>
                <a:cs typeface="Consolas"/>
                <a:sym typeface="Consolas"/>
              </a:rPr>
              <a:t>taaccc</a:t>
            </a:r>
            <a:r>
              <a:rPr b="0"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taaccc</a:t>
            </a:r>
            <a:r>
              <a:rPr b="0" i="0" lang="en" sz="1200" u="none" cap="none" strike="noStrike">
                <a:solidFill>
                  <a:srgbClr val="B51A00"/>
                </a:solidFill>
                <a:latin typeface="Consolas"/>
                <a:ea typeface="Consolas"/>
                <a:cs typeface="Consolas"/>
                <a:sym typeface="Consolas"/>
              </a:rPr>
              <a:t>ta</a:t>
            </a:r>
            <a:endParaRPr b="0" i="0" sz="1200" u="none" cap="none" strike="noStrike">
              <a:solidFill>
                <a:srgbClr val="B51A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51A00"/>
              </a:buClr>
              <a:buFont typeface="Arial"/>
              <a:buNone/>
            </a:pPr>
            <a:r>
              <a:rPr b="0" i="0" lang="en" sz="1200" u="none" cap="none" strike="noStrike">
                <a:solidFill>
                  <a:srgbClr val="B51A00"/>
                </a:solidFill>
                <a:latin typeface="Consolas"/>
                <a:ea typeface="Consolas"/>
                <a:cs typeface="Consolas"/>
                <a:sym typeface="Consolas"/>
              </a:rPr>
              <a:t>accc</a:t>
            </a:r>
            <a:r>
              <a:rPr b="0"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taaccc</a:t>
            </a:r>
            <a:r>
              <a:rPr b="0" i="0" lang="en" sz="1200" u="none" cap="none" strike="noStrike">
                <a:solidFill>
                  <a:srgbClr val="B51A00"/>
                </a:solidFill>
                <a:latin typeface="Consolas"/>
                <a:ea typeface="Consolas"/>
                <a:cs typeface="Consolas"/>
                <a:sym typeface="Consolas"/>
              </a:rPr>
              <a:t>taaccc</a:t>
            </a:r>
            <a:r>
              <a:rPr b="0"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taaccc</a:t>
            </a:r>
            <a:r>
              <a:rPr b="0" i="0" lang="en" sz="1200" u="none" cap="none" strike="noStrike">
                <a:solidFill>
                  <a:srgbClr val="B51A00"/>
                </a:solidFill>
                <a:latin typeface="Consolas"/>
                <a:ea typeface="Consolas"/>
                <a:cs typeface="Consolas"/>
                <a:sym typeface="Consolas"/>
              </a:rPr>
              <a:t>taaccc</a:t>
            </a:r>
            <a:r>
              <a:rPr b="0"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taaccc</a:t>
            </a:r>
            <a:r>
              <a:rPr b="0" i="0" lang="en" sz="1200" u="none" cap="none" strike="noStrike">
                <a:solidFill>
                  <a:srgbClr val="B51A00"/>
                </a:solidFill>
                <a:latin typeface="Consolas"/>
                <a:ea typeface="Consolas"/>
                <a:cs typeface="Consolas"/>
                <a:sym typeface="Consolas"/>
              </a:rPr>
              <a:t>taaccc</a:t>
            </a:r>
            <a:r>
              <a:rPr b="0"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taaccc</a:t>
            </a:r>
            <a:r>
              <a:rPr b="0" i="0" lang="en" sz="1200" u="none" cap="none" strike="noStrike">
                <a:solidFill>
                  <a:srgbClr val="B51A00"/>
                </a:solidFill>
                <a:latin typeface="Consolas"/>
                <a:ea typeface="Consolas"/>
                <a:cs typeface="Consolas"/>
                <a:sym typeface="Consolas"/>
              </a:rPr>
              <a:t>taac</a:t>
            </a:r>
            <a:endParaRPr b="0" i="0" sz="1200" u="none" cap="none" strike="noStrike">
              <a:solidFill>
                <a:srgbClr val="B51A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51A00"/>
              </a:buClr>
              <a:buFont typeface="Arial"/>
              <a:buNone/>
            </a:pPr>
            <a:r>
              <a:rPr b="0" i="0" lang="en" sz="1200" u="none" cap="none" strike="noStrike">
                <a:solidFill>
                  <a:srgbClr val="B51A00"/>
                </a:solidFill>
                <a:latin typeface="Consolas"/>
                <a:ea typeface="Consolas"/>
                <a:cs typeface="Consolas"/>
                <a:sym typeface="Consolas"/>
              </a:rPr>
              <a:t>cc</a:t>
            </a:r>
            <a:r>
              <a:rPr b="0"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taacccaaccc</a:t>
            </a:r>
            <a:r>
              <a:rPr b="0" i="0" lang="en" sz="1200" u="none" cap="none" strike="noStrike">
                <a:solidFill>
                  <a:srgbClr val="B51A00"/>
                </a:solidFill>
                <a:latin typeface="Consolas"/>
                <a:ea typeface="Consolas"/>
                <a:cs typeface="Consolas"/>
                <a:sym typeface="Consolas"/>
              </a:rPr>
              <a:t>taaccc</a:t>
            </a:r>
            <a:r>
              <a:rPr b="0"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taaccc</a:t>
            </a:r>
            <a:r>
              <a:rPr b="0" i="0" lang="en" sz="1200" u="none" cap="none" strike="noStrike">
                <a:solidFill>
                  <a:srgbClr val="B51A00"/>
                </a:solidFill>
                <a:latin typeface="Consolas"/>
                <a:ea typeface="Consolas"/>
                <a:cs typeface="Consolas"/>
                <a:sym typeface="Consolas"/>
              </a:rPr>
              <a:t>taaccc</a:t>
            </a:r>
            <a:r>
              <a:rPr b="0"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taaccc</a:t>
            </a:r>
            <a:r>
              <a:rPr b="0" i="0" lang="en" sz="1200" u="none" cap="none" strike="noStrike">
                <a:solidFill>
                  <a:srgbClr val="B51A00"/>
                </a:solidFill>
                <a:latin typeface="Consolas"/>
                <a:ea typeface="Consolas"/>
                <a:cs typeface="Consolas"/>
                <a:sym typeface="Consolas"/>
              </a:rPr>
              <a:t>taaccc</a:t>
            </a:r>
            <a:r>
              <a:rPr b="0"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taacccc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51A00"/>
              </a:buClr>
              <a:buFont typeface="Arial"/>
              <a:buNone/>
            </a:pPr>
            <a:r>
              <a:rPr b="0" i="0" lang="en" sz="1200" u="none" cap="none" strike="noStrike">
                <a:solidFill>
                  <a:srgbClr val="B51A00"/>
                </a:solidFill>
                <a:latin typeface="Consolas"/>
                <a:ea typeface="Consolas"/>
                <a:cs typeface="Consolas"/>
                <a:sym typeface="Consolas"/>
              </a:rPr>
              <a:t>taaccc</a:t>
            </a:r>
            <a:r>
              <a:rPr b="0"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taaccc</a:t>
            </a:r>
            <a:r>
              <a:rPr b="0" i="0" lang="en" sz="1200" u="none" cap="none" strike="noStrike">
                <a:solidFill>
                  <a:srgbClr val="B51A00"/>
                </a:solidFill>
                <a:latin typeface="Consolas"/>
                <a:ea typeface="Consolas"/>
                <a:cs typeface="Consolas"/>
                <a:sym typeface="Consolas"/>
              </a:rPr>
              <a:t>taaccc</a:t>
            </a:r>
            <a:r>
              <a:rPr b="0"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taaccctaacctaaccc</a:t>
            </a:r>
            <a:r>
              <a:rPr b="0" i="0" lang="en" sz="1200" u="none" cap="none" strike="noStrike">
                <a:solidFill>
                  <a:srgbClr val="B51A00"/>
                </a:solidFill>
                <a:latin typeface="Consolas"/>
                <a:ea typeface="Consolas"/>
                <a:cs typeface="Consolas"/>
                <a:sym typeface="Consolas"/>
              </a:rPr>
              <a:t>taaccc</a:t>
            </a:r>
            <a:r>
              <a:rPr b="0"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taaccc</a:t>
            </a:r>
            <a:r>
              <a:rPr b="0" i="0" lang="en" sz="1200" u="none" cap="none" strike="noStrike">
                <a:solidFill>
                  <a:srgbClr val="B51A00"/>
                </a:solidFill>
                <a:latin typeface="Consolas"/>
                <a:ea typeface="Consolas"/>
                <a:cs typeface="Consolas"/>
                <a:sym typeface="Consolas"/>
              </a:rPr>
              <a:t>taa</a:t>
            </a:r>
            <a:endParaRPr b="0" i="0" sz="1200" u="none" cap="none" strike="noStrike">
              <a:solidFill>
                <a:srgbClr val="B51A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51A00"/>
              </a:buClr>
              <a:buFont typeface="Arial"/>
              <a:buNone/>
            </a:pPr>
            <a:r>
              <a:rPr b="0" i="0" lang="en" sz="1200" u="none" cap="none" strike="noStrike">
                <a:solidFill>
                  <a:srgbClr val="B51A00"/>
                </a:solidFill>
                <a:latin typeface="Consolas"/>
                <a:ea typeface="Consolas"/>
                <a:cs typeface="Consolas"/>
                <a:sym typeface="Consolas"/>
              </a:rPr>
              <a:t>ccc</a:t>
            </a:r>
            <a:r>
              <a:rPr b="0"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ccc</a:t>
            </a:r>
            <a:r>
              <a:rPr b="0" i="0" lang="en" sz="1200" u="none" cap="none" strike="noStrike">
                <a:solidFill>
                  <a:srgbClr val="B51A00"/>
                </a:solidFill>
                <a:latin typeface="Consolas"/>
                <a:ea typeface="Consolas"/>
                <a:cs typeface="Consolas"/>
                <a:sym typeface="Consolas"/>
              </a:rPr>
              <a:t>taaccc</a:t>
            </a:r>
            <a:r>
              <a:rPr b="0"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taaccc</a:t>
            </a:r>
            <a:r>
              <a:rPr b="0" i="0" lang="en" sz="1200" u="none" cap="none" strike="noStrike">
                <a:solidFill>
                  <a:srgbClr val="B51A00"/>
                </a:solidFill>
                <a:latin typeface="Consolas"/>
                <a:ea typeface="Consolas"/>
                <a:cs typeface="Consolas"/>
                <a:sym typeface="Consolas"/>
              </a:rPr>
              <a:t>taaccc</a:t>
            </a:r>
            <a:r>
              <a:rPr b="0"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taacccc</a:t>
            </a:r>
            <a:r>
              <a:rPr b="0" i="0" lang="en" sz="1200" u="none" cap="none" strike="noStrike">
                <a:solidFill>
                  <a:srgbClr val="B51A00"/>
                </a:solidFill>
                <a:latin typeface="Consolas"/>
                <a:ea typeface="Consolas"/>
                <a:cs typeface="Consolas"/>
                <a:sym typeface="Consolas"/>
              </a:rPr>
              <a:t>taaccc</a:t>
            </a:r>
            <a:r>
              <a:rPr b="0"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taaccctaaaccc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ccctaaaccctaaccc</a:t>
            </a:r>
            <a:r>
              <a:rPr b="0" i="0" lang="en" sz="1200" u="none" cap="none" strike="noStrike">
                <a:solidFill>
                  <a:srgbClr val="B51A00"/>
                </a:solidFill>
                <a:latin typeface="Consolas"/>
                <a:ea typeface="Consolas"/>
                <a:cs typeface="Consolas"/>
                <a:sym typeface="Consolas"/>
              </a:rPr>
              <a:t>taaccc</a:t>
            </a:r>
            <a:r>
              <a:rPr b="0"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taaccc</a:t>
            </a:r>
            <a:r>
              <a:rPr b="0" i="0" lang="en" sz="1200" u="none" cap="none" strike="noStrike">
                <a:solidFill>
                  <a:srgbClr val="B51A00"/>
                </a:solidFill>
                <a:latin typeface="Consolas"/>
                <a:ea typeface="Consolas"/>
                <a:cs typeface="Consolas"/>
                <a:sym typeface="Consolas"/>
              </a:rPr>
              <a:t>taaccc</a:t>
            </a:r>
            <a:r>
              <a:rPr b="0"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taaccccaaccccaac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cccaaccccaaccccaaccccaaccctaacccctaaccctaaccctaacc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ctaccctaaccctaaccctaaccctaaccctaaccctaacccctaacccc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taaccctaaccctaaccctaaccctaaccctaaccctaacccctaaccct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aaccctaaccctaaccctcgcggtaccctcagccggcccgcccgcccggg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tctgacctgaggagaactgtgctccgccttcagagtaccaccgaaatctg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tgcagaggacaacgcagctccgccctcgcggtgctctccgggtctgtgct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gaggagaacgcaactccgccggcgcaggcgcagagaggcgcgccgcgccg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gcgcaggcgcagacacatgctagcgcgtcggggtggaggcgtggcgcagg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cgcagagaggcgcgccgcgccggcgcaggcgcagagacacatgctaccgc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gtccaggggtggaggcgtggcgcaggcgcagagaggcgcaccgcgccggc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gcaggcgcagagacacatgctagcgcgtccaggggtggaggcgtggcgca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ggcgcagagacgcaagcctacgggcgggggttgggggggcgtgtgttgca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ggagcaaagtcgcacggcgccgggctggggcggggggagggtggcgccgt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gcacgcgcagaaactcacgtcacggtggcgcggcgcagagacgggtagaa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97" name="Google Shape;197;p39"/>
          <p:cNvSpPr/>
          <p:nvPr/>
        </p:nvSpPr>
        <p:spPr>
          <a:xfrm>
            <a:off x="-133400" y="4708797"/>
            <a:ext cx="3687900" cy="2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215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51A00"/>
              </a:buClr>
              <a:buFont typeface="Helvetica Neue"/>
              <a:buNone/>
            </a:pPr>
            <a:r>
              <a:rPr b="0" i="0" lang="en" sz="1500" u="none" cap="none" strike="noStrike">
                <a:solidFill>
                  <a:srgbClr val="B51A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 first bit of human chromosome 1 )</a:t>
            </a:r>
            <a:endParaRPr sz="9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40"/>
          <p:cNvSpPr txBox="1"/>
          <p:nvPr>
            <p:ph type="title"/>
          </p:nvPr>
        </p:nvSpPr>
        <p:spPr>
          <a:xfrm>
            <a:off x="311700" y="873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Alignment is central to most genomic research</a:t>
            </a:r>
            <a:endParaRPr sz="4000"/>
          </a:p>
        </p:txBody>
      </p:sp>
      <p:pic>
        <p:nvPicPr>
          <p:cNvPr id="203" name="Google Shape;203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194821"/>
            <a:ext cx="1268100" cy="751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4" name="Google Shape;204;p40"/>
          <p:cNvCxnSpPr/>
          <p:nvPr/>
        </p:nvCxnSpPr>
        <p:spPr>
          <a:xfrm rot="10800000">
            <a:off x="1259085" y="2571750"/>
            <a:ext cx="2145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miter lim="8000"/>
            <a:headEnd len="sm" w="sm" type="stealth"/>
            <a:tailEnd len="sm" w="sm" type="none"/>
          </a:ln>
        </p:spPr>
      </p:cxnSp>
      <p:sp>
        <p:nvSpPr>
          <p:cNvPr id="205" name="Google Shape;205;p40"/>
          <p:cNvSpPr/>
          <p:nvPr/>
        </p:nvSpPr>
        <p:spPr>
          <a:xfrm>
            <a:off x="1571625" y="2330648"/>
            <a:ext cx="678600" cy="482100"/>
          </a:xfrm>
          <a:prstGeom prst="rect">
            <a:avLst/>
          </a:prstGeom>
          <a:solidFill>
            <a:srgbClr val="C0C0C0"/>
          </a:solidFill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1300" u="none" cap="none" strike="noStrike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FASTQ</a:t>
            </a:r>
            <a:endParaRPr sz="900"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1300" u="none" cap="none" strike="noStrike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format</a:t>
            </a:r>
            <a:endParaRPr sz="90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206" name="Google Shape;206;p40"/>
          <p:cNvSpPr/>
          <p:nvPr/>
        </p:nvSpPr>
        <p:spPr>
          <a:xfrm>
            <a:off x="2661047" y="2236887"/>
            <a:ext cx="803700" cy="669600"/>
          </a:xfrm>
          <a:prstGeom prst="rect">
            <a:avLst/>
          </a:prstGeom>
          <a:solidFill>
            <a:srgbClr val="000000"/>
          </a:solidFill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300" u="none" cap="none" strike="noStrike">
                <a:solidFill>
                  <a:srgbClr val="FFFFFF"/>
                </a:solidFill>
                <a:latin typeface="Economica"/>
                <a:ea typeface="Economica"/>
                <a:cs typeface="Economica"/>
                <a:sym typeface="Economica"/>
              </a:rPr>
              <a:t>Align</a:t>
            </a:r>
            <a:endParaRPr sz="900"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300" u="none" cap="none" strike="noStrike">
                <a:solidFill>
                  <a:srgbClr val="FFFFFF"/>
                </a:solidFill>
                <a:latin typeface="Economica"/>
                <a:ea typeface="Economica"/>
                <a:cs typeface="Economica"/>
                <a:sym typeface="Economica"/>
              </a:rPr>
              <a:t>to</a:t>
            </a:r>
            <a:endParaRPr sz="900"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300" u="none" cap="none" strike="noStrike">
                <a:solidFill>
                  <a:srgbClr val="FFFFFF"/>
                </a:solidFill>
                <a:latin typeface="Economica"/>
                <a:ea typeface="Economica"/>
                <a:cs typeface="Economica"/>
                <a:sym typeface="Economica"/>
              </a:rPr>
              <a:t>genome</a:t>
            </a:r>
            <a:endParaRPr sz="90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207" name="Google Shape;207;p40"/>
          <p:cNvSpPr/>
          <p:nvPr/>
        </p:nvSpPr>
        <p:spPr>
          <a:xfrm>
            <a:off x="3875484" y="2270373"/>
            <a:ext cx="803700" cy="602700"/>
          </a:xfrm>
          <a:prstGeom prst="rect">
            <a:avLst/>
          </a:prstGeom>
          <a:solidFill>
            <a:srgbClr val="AAAAAA"/>
          </a:solidFill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1300" u="none" cap="none" strike="noStrike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Quality control</a:t>
            </a:r>
            <a:endParaRPr sz="900">
              <a:latin typeface="Economica"/>
              <a:ea typeface="Economica"/>
              <a:cs typeface="Economica"/>
              <a:sym typeface="Economica"/>
            </a:endParaRPr>
          </a:p>
        </p:txBody>
      </p:sp>
      <p:cxnSp>
        <p:nvCxnSpPr>
          <p:cNvPr id="208" name="Google Shape;208;p40"/>
          <p:cNvCxnSpPr/>
          <p:nvPr/>
        </p:nvCxnSpPr>
        <p:spPr>
          <a:xfrm rot="10800000">
            <a:off x="2348507" y="2571750"/>
            <a:ext cx="2145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miter lim="8000"/>
            <a:headEnd len="sm" w="sm" type="stealth"/>
            <a:tailEnd len="sm" w="sm" type="none"/>
          </a:ln>
        </p:spPr>
      </p:cxnSp>
      <p:cxnSp>
        <p:nvCxnSpPr>
          <p:cNvPr id="209" name="Google Shape;209;p40"/>
          <p:cNvCxnSpPr/>
          <p:nvPr/>
        </p:nvCxnSpPr>
        <p:spPr>
          <a:xfrm rot="10800000">
            <a:off x="3562944" y="2571750"/>
            <a:ext cx="2145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miter lim="8000"/>
            <a:headEnd len="sm" w="sm" type="stealth"/>
            <a:tailEnd len="sm" w="sm" type="none"/>
          </a:ln>
        </p:spPr>
      </p:cxnSp>
      <p:cxnSp>
        <p:nvCxnSpPr>
          <p:cNvPr id="210" name="Google Shape;210;p40"/>
          <p:cNvCxnSpPr/>
          <p:nvPr/>
        </p:nvCxnSpPr>
        <p:spPr>
          <a:xfrm rot="10800000">
            <a:off x="4786311" y="2565053"/>
            <a:ext cx="2145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miter lim="8000"/>
            <a:headEnd len="sm" w="sm" type="stealth"/>
            <a:tailEnd len="sm" w="sm" type="none"/>
          </a:ln>
        </p:spPr>
      </p:cxnSp>
      <p:sp>
        <p:nvSpPr>
          <p:cNvPr id="211" name="Google Shape;211;p40"/>
          <p:cNvSpPr/>
          <p:nvPr/>
        </p:nvSpPr>
        <p:spPr>
          <a:xfrm>
            <a:off x="5188148" y="1701105"/>
            <a:ext cx="1625100" cy="254400"/>
          </a:xfrm>
          <a:prstGeom prst="rect">
            <a:avLst/>
          </a:prstGeom>
          <a:solidFill>
            <a:srgbClr val="38761D"/>
          </a:solidFill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500" u="none" cap="none" strike="noStrike">
                <a:solidFill>
                  <a:srgbClr val="FFFFFF"/>
                </a:solidFill>
                <a:latin typeface="Economica"/>
                <a:ea typeface="Economica"/>
                <a:cs typeface="Economica"/>
                <a:sym typeface="Economica"/>
              </a:rPr>
              <a:t>Find peaks</a:t>
            </a:r>
            <a:endParaRPr sz="90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212" name="Google Shape;212;p40"/>
          <p:cNvSpPr/>
          <p:nvPr/>
        </p:nvSpPr>
        <p:spPr>
          <a:xfrm>
            <a:off x="5188148" y="2149822"/>
            <a:ext cx="1625100" cy="482100"/>
          </a:xfrm>
          <a:prstGeom prst="rect">
            <a:avLst/>
          </a:prstGeom>
          <a:solidFill>
            <a:srgbClr val="38761D"/>
          </a:solidFill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500" u="none" cap="none" strike="noStrike">
                <a:solidFill>
                  <a:srgbClr val="FFFFFF"/>
                </a:solidFill>
                <a:latin typeface="Economica"/>
                <a:ea typeface="Economica"/>
                <a:cs typeface="Economica"/>
                <a:sym typeface="Economica"/>
              </a:rPr>
              <a:t>Quantify transcripts</a:t>
            </a:r>
            <a:endParaRPr sz="90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213" name="Google Shape;213;p40"/>
          <p:cNvSpPr/>
          <p:nvPr/>
        </p:nvSpPr>
        <p:spPr>
          <a:xfrm>
            <a:off x="5188148" y="2826246"/>
            <a:ext cx="1625100" cy="482100"/>
          </a:xfrm>
          <a:prstGeom prst="rect">
            <a:avLst/>
          </a:prstGeom>
          <a:solidFill>
            <a:srgbClr val="38761D"/>
          </a:solidFill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500" u="none" cap="none" strike="noStrike">
                <a:solidFill>
                  <a:srgbClr val="FFFFFF"/>
                </a:solidFill>
                <a:latin typeface="Economica"/>
                <a:ea typeface="Economica"/>
                <a:cs typeface="Economica"/>
                <a:sym typeface="Economica"/>
              </a:rPr>
              <a:t>Find SVs</a:t>
            </a:r>
            <a:endParaRPr sz="90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214" name="Google Shape;214;p40"/>
          <p:cNvSpPr/>
          <p:nvPr/>
        </p:nvSpPr>
        <p:spPr>
          <a:xfrm>
            <a:off x="5188148" y="3931295"/>
            <a:ext cx="1625100" cy="254400"/>
          </a:xfrm>
          <a:prstGeom prst="rect">
            <a:avLst/>
          </a:prstGeom>
          <a:solidFill>
            <a:srgbClr val="38761D"/>
          </a:solidFill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500" u="none" cap="none" strike="noStrike">
                <a:solidFill>
                  <a:srgbClr val="FFFFFF"/>
                </a:solidFill>
                <a:latin typeface="Economica"/>
                <a:ea typeface="Economica"/>
                <a:cs typeface="Economica"/>
                <a:sym typeface="Economica"/>
              </a:rPr>
              <a:t>etc.</a:t>
            </a:r>
            <a:endParaRPr sz="90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215" name="Google Shape;215;p40"/>
          <p:cNvSpPr/>
          <p:nvPr/>
        </p:nvSpPr>
        <p:spPr>
          <a:xfrm>
            <a:off x="5901532" y="3247156"/>
            <a:ext cx="199500" cy="63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endParaRPr sz="9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endParaRPr sz="9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endParaRPr sz="900"/>
          </a:p>
        </p:txBody>
      </p:sp>
      <p:cxnSp>
        <p:nvCxnSpPr>
          <p:cNvPr id="216" name="Google Shape;216;p40"/>
          <p:cNvCxnSpPr/>
          <p:nvPr/>
        </p:nvCxnSpPr>
        <p:spPr>
          <a:xfrm rot="10800000">
            <a:off x="7000874" y="2571750"/>
            <a:ext cx="2145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miter lim="8000"/>
            <a:headEnd len="sm" w="sm" type="stealth"/>
            <a:tailEnd len="sm" w="sm" type="none"/>
          </a:ln>
        </p:spPr>
      </p:cxnSp>
      <p:cxnSp>
        <p:nvCxnSpPr>
          <p:cNvPr id="217" name="Google Shape;217;p40"/>
          <p:cNvCxnSpPr/>
          <p:nvPr/>
        </p:nvCxnSpPr>
        <p:spPr>
          <a:xfrm>
            <a:off x="250031" y="4621113"/>
            <a:ext cx="32952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miter lim="8000"/>
            <a:headEnd len="sm" w="sm" type="triangle"/>
            <a:tailEnd len="sm" w="sm" type="triangle"/>
          </a:ln>
        </p:spPr>
      </p:cxnSp>
      <p:sp>
        <p:nvSpPr>
          <p:cNvPr id="218" name="Google Shape;218;p40"/>
          <p:cNvSpPr/>
          <p:nvPr/>
        </p:nvSpPr>
        <p:spPr>
          <a:xfrm>
            <a:off x="1422330" y="4690805"/>
            <a:ext cx="960600" cy="27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Phase 0</a:t>
            </a:r>
            <a:endParaRPr sz="900">
              <a:latin typeface="Economica"/>
              <a:ea typeface="Economica"/>
              <a:cs typeface="Economica"/>
              <a:sym typeface="Economica"/>
            </a:endParaRPr>
          </a:p>
        </p:txBody>
      </p:sp>
      <p:cxnSp>
        <p:nvCxnSpPr>
          <p:cNvPr id="219" name="Google Shape;219;p40"/>
          <p:cNvCxnSpPr/>
          <p:nvPr/>
        </p:nvCxnSpPr>
        <p:spPr>
          <a:xfrm>
            <a:off x="3696891" y="4627811"/>
            <a:ext cx="32952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miter lim="8000"/>
            <a:headEnd len="sm" w="sm" type="triangle"/>
            <a:tailEnd len="sm" w="sm" type="triangle"/>
          </a:ln>
        </p:spPr>
      </p:cxnSp>
      <p:sp>
        <p:nvSpPr>
          <p:cNvPr id="220" name="Google Shape;220;p40"/>
          <p:cNvSpPr/>
          <p:nvPr/>
        </p:nvSpPr>
        <p:spPr>
          <a:xfrm>
            <a:off x="4898219" y="4690805"/>
            <a:ext cx="891000" cy="27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Phase1</a:t>
            </a:r>
            <a:endParaRPr sz="90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221" name="Google Shape;221;p40"/>
          <p:cNvSpPr/>
          <p:nvPr/>
        </p:nvSpPr>
        <p:spPr>
          <a:xfrm>
            <a:off x="7244388" y="4690805"/>
            <a:ext cx="1470000" cy="27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Phase 2-100</a:t>
            </a:r>
            <a:endParaRPr sz="900">
              <a:latin typeface="Economica"/>
              <a:ea typeface="Economica"/>
              <a:cs typeface="Economica"/>
              <a:sym typeface="Economica"/>
            </a:endParaRPr>
          </a:p>
        </p:txBody>
      </p:sp>
      <p:cxnSp>
        <p:nvCxnSpPr>
          <p:cNvPr id="222" name="Google Shape;222;p40"/>
          <p:cNvCxnSpPr/>
          <p:nvPr/>
        </p:nvCxnSpPr>
        <p:spPr>
          <a:xfrm>
            <a:off x="7286564" y="4627811"/>
            <a:ext cx="13932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miter lim="8000"/>
            <a:headEnd len="sm" w="sm" type="triangle"/>
            <a:tailEnd len="sm" w="sm" type="triangle"/>
          </a:ln>
        </p:spPr>
      </p:cxnSp>
      <p:pic>
        <p:nvPicPr>
          <p:cNvPr id="223" name="Google Shape;223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37226" y="2156520"/>
            <a:ext cx="1476300" cy="830400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40"/>
          <p:cNvSpPr/>
          <p:nvPr/>
        </p:nvSpPr>
        <p:spPr>
          <a:xfrm>
            <a:off x="7019280" y="3096856"/>
            <a:ext cx="2125200" cy="73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Analysis,</a:t>
            </a:r>
            <a:endParaRPr sz="900"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Interpretation,</a:t>
            </a:r>
            <a:endParaRPr sz="900"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Discovery</a:t>
            </a:r>
            <a:endParaRPr sz="900">
              <a:latin typeface="Economica"/>
              <a:ea typeface="Economica"/>
              <a:cs typeface="Economica"/>
              <a:sym typeface="Economica"/>
            </a:endParaRPr>
          </a:p>
        </p:txBody>
      </p:sp>
      <p:pic>
        <p:nvPicPr>
          <p:cNvPr id="225" name="Google Shape;225;p4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880747" y="3944689"/>
            <a:ext cx="415200" cy="4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Google Shape;230;p41"/>
          <p:cNvPicPr preferRelativeResize="0"/>
          <p:nvPr/>
        </p:nvPicPr>
        <p:blipFill rotWithShape="1">
          <a:blip r:embed="rId3">
            <a:alphaModFix/>
          </a:blip>
          <a:srcRect b="0" l="38643" r="50441" t="0"/>
          <a:stretch/>
        </p:blipFill>
        <p:spPr>
          <a:xfrm>
            <a:off x="0" y="0"/>
            <a:ext cx="991200" cy="514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Google Shape;236;p42"/>
          <p:cNvPicPr preferRelativeResize="0"/>
          <p:nvPr/>
        </p:nvPicPr>
        <p:blipFill rotWithShape="1">
          <a:blip r:embed="rId3">
            <a:alphaModFix/>
          </a:blip>
          <a:srcRect b="0" l="38643" r="50441" t="0"/>
          <a:stretch/>
        </p:blipFill>
        <p:spPr>
          <a:xfrm>
            <a:off x="0" y="0"/>
            <a:ext cx="991200" cy="514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42"/>
          <p:cNvPicPr preferRelativeResize="0"/>
          <p:nvPr/>
        </p:nvPicPr>
        <p:blipFill rotWithShape="1">
          <a:blip r:embed="rId4">
            <a:alphaModFix/>
          </a:blip>
          <a:srcRect b="4003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607D8B"/>
      </a:accent3>
      <a:accent4>
        <a:srgbClr val="78909C"/>
      </a:accent4>
      <a:accent5>
        <a:srgbClr val="57BB8A"/>
      </a:accent5>
      <a:accent6>
        <a:srgbClr val="DCE755"/>
      </a:accent6>
      <a:hlink>
        <a:srgbClr val="57BB8A"/>
      </a:hlink>
      <a:folHlink>
        <a:srgbClr val="57BB8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